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D1D1A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40" algn="l" defTabSz="9144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D1D1A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77" algn="l" defTabSz="9144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D1D1A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718" algn="l" defTabSz="9144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D1D1A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956" algn="l" defTabSz="9144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D1D1A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195" algn="l" defTabSz="9144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D1D1A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435" algn="l" defTabSz="9144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D1D1A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674" algn="l" defTabSz="9144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D1D1A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913" algn="l" defTabSz="9144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D1D1A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6350" cap="flat">
              <a:solidFill>
                <a:srgbClr val="1D1D1A"/>
              </a:solidFill>
              <a:prstDash val="solid"/>
              <a:miter lim="800000"/>
            </a:ln>
          </a:left>
          <a:right>
            <a:ln w="6350" cap="flat">
              <a:solidFill>
                <a:srgbClr val="1D1D1A"/>
              </a:solidFill>
              <a:prstDash val="solid"/>
              <a:miter lim="8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1D1D1A"/>
              </a:solidFill>
              <a:prstDash val="solid"/>
              <a:round/>
            </a:ln>
          </a:top>
          <a:bottom>
            <a:ln w="6350" cap="flat">
              <a:solidFill>
                <a:srgbClr val="1D1D1A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1D1D1A"/>
              </a:solidFill>
              <a:prstDash val="solid"/>
              <a:miter lim="800000"/>
            </a:ln>
          </a:top>
          <a:bottom>
            <a:ln w="6350" cap="flat">
              <a:solidFill>
                <a:srgbClr val="1D1D1A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D1D1A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6350" cap="flat">
              <a:solidFill>
                <a:schemeClr val="accent3"/>
              </a:solidFill>
              <a:prstDash val="solid"/>
              <a:miter lim="800000"/>
            </a:ln>
          </a:left>
          <a:right>
            <a:ln w="6350" cap="flat">
              <a:solidFill>
                <a:schemeClr val="accent3"/>
              </a:solidFill>
              <a:prstDash val="solid"/>
              <a:miter lim="8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3"/>
              </a:solidFill>
              <a:prstDash val="solid"/>
              <a:round/>
            </a:ln>
          </a:top>
          <a:bottom>
            <a:ln w="6350" cap="flat">
              <a:solidFill>
                <a:schemeClr val="accent3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chemeClr val="accent3"/>
              </a:solidFill>
              <a:prstDash val="solid"/>
              <a:miter lim="800000"/>
            </a:ln>
          </a:top>
          <a:bottom>
            <a:ln w="6350" cap="flat">
              <a:solidFill>
                <a:schemeClr val="accent3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12700" cap="flat">
              <a:solidFill>
                <a:srgbClr val="666666"/>
              </a:solidFill>
              <a:prstDash val="solid"/>
              <a:round/>
            </a:ln>
          </a:top>
          <a:bottom>
            <a:ln w="127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rgbClr val="F6CACC"/>
          </a:solidFill>
        </a:fill>
      </a:tcStyle>
    </a:wholeTbl>
    <a:band2H>
      <a:tcTxStyle/>
      <a:tcStyle>
        <a:tcBdr/>
        <a:fill>
          <a:solidFill>
            <a:srgbClr val="FBE6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12700" cap="flat">
              <a:solidFill>
                <a:srgbClr val="666666"/>
              </a:solidFill>
              <a:prstDash val="solid"/>
              <a:round/>
            </a:ln>
          </a:top>
          <a:bottom>
            <a:ln w="127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38100" cap="flat">
              <a:solidFill>
                <a:srgbClr val="666666"/>
              </a:solidFill>
              <a:prstDash val="solid"/>
              <a:round/>
            </a:ln>
          </a:top>
          <a:bottom>
            <a:ln w="127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12700" cap="flat">
              <a:solidFill>
                <a:srgbClr val="666666"/>
              </a:solidFill>
              <a:prstDash val="solid"/>
              <a:round/>
            </a:ln>
          </a:top>
          <a:bottom>
            <a:ln w="381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12700" cap="flat">
              <a:solidFill>
                <a:srgbClr val="666666"/>
              </a:solidFill>
              <a:prstDash val="solid"/>
              <a:round/>
            </a:ln>
          </a:top>
          <a:bottom>
            <a:ln w="127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rgbClr val="F8D3CA"/>
          </a:solidFill>
        </a:fill>
      </a:tcStyle>
    </a:wholeTbl>
    <a:band2H>
      <a:tcTxStyle/>
      <a:tcStyle>
        <a:tcBdr/>
        <a:fill>
          <a:solidFill>
            <a:srgbClr val="FCEA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12700" cap="flat">
              <a:solidFill>
                <a:srgbClr val="666666"/>
              </a:solidFill>
              <a:prstDash val="solid"/>
              <a:round/>
            </a:ln>
          </a:top>
          <a:bottom>
            <a:ln w="127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38100" cap="flat">
              <a:solidFill>
                <a:srgbClr val="666666"/>
              </a:solidFill>
              <a:prstDash val="solid"/>
              <a:round/>
            </a:ln>
          </a:top>
          <a:bottom>
            <a:ln w="127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12700" cap="flat">
              <a:solidFill>
                <a:srgbClr val="666666"/>
              </a:solidFill>
              <a:prstDash val="solid"/>
              <a:round/>
            </a:ln>
          </a:top>
          <a:bottom>
            <a:ln w="381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12700" cap="flat">
              <a:solidFill>
                <a:srgbClr val="666666"/>
              </a:solidFill>
              <a:prstDash val="solid"/>
              <a:round/>
            </a:ln>
          </a:top>
          <a:bottom>
            <a:ln w="127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rgbClr val="CCE5EA"/>
          </a:solidFill>
        </a:fill>
      </a:tcStyle>
    </a:wholeTbl>
    <a:band2H>
      <a:tcTxStyle/>
      <a:tcStyle>
        <a:tcBdr/>
        <a:fill>
          <a:solidFill>
            <a:srgbClr val="E7F2F5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12700" cap="flat">
              <a:solidFill>
                <a:srgbClr val="666666"/>
              </a:solidFill>
              <a:prstDash val="solid"/>
              <a:round/>
            </a:ln>
          </a:top>
          <a:bottom>
            <a:ln w="127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38100" cap="flat">
              <a:solidFill>
                <a:srgbClr val="666666"/>
              </a:solidFill>
              <a:prstDash val="solid"/>
              <a:round/>
            </a:ln>
          </a:top>
          <a:bottom>
            <a:ln w="127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12700" cap="flat">
              <a:solidFill>
                <a:srgbClr val="666666"/>
              </a:solidFill>
              <a:prstDash val="solid"/>
              <a:round/>
            </a:ln>
          </a:top>
          <a:bottom>
            <a:ln w="381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rgbClr val="66666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1D1D1A"/>
              </a:solidFill>
              <a:prstDash val="solid"/>
              <a:round/>
            </a:ln>
          </a:top>
          <a:bottom>
            <a:ln w="25400" cap="flat">
              <a:solidFill>
                <a:srgbClr val="1D1D1A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66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1D1D1A"/>
              </a:solidFill>
              <a:prstDash val="solid"/>
              <a:round/>
            </a:ln>
          </a:top>
          <a:bottom>
            <a:ln w="25400" cap="flat">
              <a:solidFill>
                <a:srgbClr val="1D1D1A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7" name="Shape 51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48" name="Shape 51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219303" latinLnBrk="0">
      <a:defRPr sz="1600">
        <a:latin typeface="+mj-lt"/>
        <a:ea typeface="+mj-ea"/>
        <a:cs typeface="+mj-cs"/>
        <a:sym typeface="Calibri"/>
      </a:defRPr>
    </a:lvl1pPr>
    <a:lvl2pPr indent="228600" defTabSz="1219303" latinLnBrk="0">
      <a:defRPr sz="1600">
        <a:latin typeface="+mj-lt"/>
        <a:ea typeface="+mj-ea"/>
        <a:cs typeface="+mj-cs"/>
        <a:sym typeface="Calibri"/>
      </a:defRPr>
    </a:lvl2pPr>
    <a:lvl3pPr indent="457200" defTabSz="1219303" latinLnBrk="0">
      <a:defRPr sz="1600">
        <a:latin typeface="+mj-lt"/>
        <a:ea typeface="+mj-ea"/>
        <a:cs typeface="+mj-cs"/>
        <a:sym typeface="Calibri"/>
      </a:defRPr>
    </a:lvl3pPr>
    <a:lvl4pPr indent="685800" defTabSz="1219303" latinLnBrk="0">
      <a:defRPr sz="1600">
        <a:latin typeface="+mj-lt"/>
        <a:ea typeface="+mj-ea"/>
        <a:cs typeface="+mj-cs"/>
        <a:sym typeface="Calibri"/>
      </a:defRPr>
    </a:lvl4pPr>
    <a:lvl5pPr indent="914400" defTabSz="1219303" latinLnBrk="0">
      <a:defRPr sz="1600">
        <a:latin typeface="+mj-lt"/>
        <a:ea typeface="+mj-ea"/>
        <a:cs typeface="+mj-cs"/>
        <a:sym typeface="Calibri"/>
      </a:defRPr>
    </a:lvl5pPr>
    <a:lvl6pPr indent="1143000" defTabSz="1219303" latinLnBrk="0">
      <a:defRPr sz="1600">
        <a:latin typeface="+mj-lt"/>
        <a:ea typeface="+mj-ea"/>
        <a:cs typeface="+mj-cs"/>
        <a:sym typeface="Calibri"/>
      </a:defRPr>
    </a:lvl6pPr>
    <a:lvl7pPr indent="1371600" defTabSz="1219303" latinLnBrk="0">
      <a:defRPr sz="1600">
        <a:latin typeface="+mj-lt"/>
        <a:ea typeface="+mj-ea"/>
        <a:cs typeface="+mj-cs"/>
        <a:sym typeface="Calibri"/>
      </a:defRPr>
    </a:lvl7pPr>
    <a:lvl8pPr indent="1600200" defTabSz="1219303" latinLnBrk="0">
      <a:defRPr sz="1600">
        <a:latin typeface="+mj-lt"/>
        <a:ea typeface="+mj-ea"/>
        <a:cs typeface="+mj-cs"/>
        <a:sym typeface="Calibri"/>
      </a:defRPr>
    </a:lvl8pPr>
    <a:lvl9pPr indent="1828800" defTabSz="1219303" latinLnBrk="0">
      <a:defRPr sz="16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8" name="Shape 51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79" name="Shape 51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indent="914400">
              <a:lnSpc>
                <a:spcPct val="115000"/>
              </a:lnSpc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(notes) add hyperlinks with definitions </a:t>
            </a:r>
          </a:p>
          <a:p>
            <a:pPr marL="457200" indent="-342900">
              <a:lnSpc>
                <a:spcPct val="115000"/>
              </a:lnSpc>
              <a:spcBef>
                <a:spcPts val="1200"/>
              </a:spcBef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Soundness: A Sound statement is a true statement whose composed sub-statements all accountably true, and the overall constructed statement also can be assessed to be true.</a:t>
            </a:r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The degree of a statement to be sound is its Soundness assessment.</a:t>
            </a:r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Precision</a:t>
            </a:r>
            <a:r>
              <a:rPr b="0"/>
              <a:t> (The result has a outer boundary)</a:t>
            </a:r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Termination </a:t>
            </a:r>
            <a:r>
              <a:rPr b="0"/>
              <a:t>(It will come to completion)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1" name="Shape 557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572" name="Shape 55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indent="914400">
              <a:lnSpc>
                <a:spcPct val="115000"/>
              </a:lnSpc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(notes) add hyperlinks with definitions </a:t>
            </a:r>
          </a:p>
          <a:p>
            <a:pPr marL="457200" indent="-342900">
              <a:lnSpc>
                <a:spcPct val="115000"/>
              </a:lnSpc>
              <a:spcBef>
                <a:spcPts val="1200"/>
              </a:spcBef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Soundness: A Sound statement is a true statement whose composed sub-statements all accountably true, and the overall constructed statement also can be assessed to be true.</a:t>
            </a:r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The degree of a statement to be sound is its Soundness assessment.</a:t>
            </a:r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Precision</a:t>
            </a:r>
            <a:r>
              <a:rPr b="0"/>
              <a:t> (The result has a outer boundary)</a:t>
            </a:r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Termination </a:t>
            </a:r>
            <a:r>
              <a:rPr b="0"/>
              <a:t>(It will come to completion)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9" name="Shape 622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230" name="Shape 62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indent="914400">
              <a:lnSpc>
                <a:spcPct val="115000"/>
              </a:lnSpc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(notes) add hyperlinks with definitions </a:t>
            </a:r>
          </a:p>
          <a:p>
            <a:pPr marL="457200" indent="-342900">
              <a:lnSpc>
                <a:spcPct val="115000"/>
              </a:lnSpc>
              <a:spcBef>
                <a:spcPts val="1200"/>
              </a:spcBef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Soundness: A Sound statement is a true statement whose composed sub-statements all accountably true, and the overall constructed statement also can be assessed to be true.</a:t>
            </a:r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The degree of a statement to be sound is its Soundness assessment.</a:t>
            </a:r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Precision</a:t>
            </a:r>
            <a:r>
              <a:rPr b="0"/>
              <a:t> (The result has a outer boundary)</a:t>
            </a:r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Termination </a:t>
            </a:r>
            <a:r>
              <a:rPr b="0"/>
              <a:t>(It will come to completion)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探索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/>
          <p:nvPr/>
        </p:nvSpPr>
        <p:spPr>
          <a:xfrm>
            <a:off x="-1" y="5590902"/>
            <a:ext cx="12196765" cy="12670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666666"/>
                </a:solidFill>
              </a:defRPr>
            </a:pPr>
            <a:endParaRPr/>
          </a:p>
        </p:txBody>
      </p:sp>
      <p:pic>
        <p:nvPicPr>
          <p:cNvPr id="13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751" y="5970990"/>
            <a:ext cx="2260801" cy="489279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L 形 6"/>
          <p:cNvSpPr/>
          <p:nvPr/>
        </p:nvSpPr>
        <p:spPr>
          <a:xfrm rot="5400000">
            <a:off x="7853942" y="2130562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rgbClr val="666666"/>
                </a:solidFill>
              </a:defRPr>
            </a:pPr>
            <a:endParaRPr/>
          </a:p>
        </p:txBody>
      </p:sp>
      <p:sp>
        <p:nvSpPr>
          <p:cNvPr id="15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8995" y="907092"/>
            <a:ext cx="6559810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t>单击此处添加标题</a:t>
            </a:r>
          </a:p>
        </p:txBody>
      </p:sp>
      <p:sp>
        <p:nvSpPr>
          <p:cNvPr id="1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35843" cy="6439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400">
                <a:solidFill>
                  <a:srgbClr val="1D1D1A"/>
                </a:solidFill>
              </a:defRPr>
            </a:lvl1pPr>
            <a:lvl2pPr>
              <a:defRPr sz="1400">
                <a:solidFill>
                  <a:srgbClr val="1D1D1A"/>
                </a:solidFill>
              </a:defRPr>
            </a:lvl2pPr>
            <a:lvl3pPr>
              <a:defRPr sz="1400">
                <a:solidFill>
                  <a:srgbClr val="1D1D1A"/>
                </a:solidFill>
              </a:defRPr>
            </a:lvl3pPr>
            <a:lvl4pPr>
              <a:defRPr sz="1400">
                <a:solidFill>
                  <a:srgbClr val="1D1D1A"/>
                </a:solidFill>
              </a:defRPr>
            </a:lvl4pPr>
            <a:lvl5pPr>
              <a:defRPr sz="14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913588" y="6227190"/>
            <a:ext cx="1617171" cy="32275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 sz="900">
                <a:solidFill>
                  <a:srgbClr val="1D1D1A"/>
                </a:solidFill>
              </a:defRPr>
            </a:pPr>
            <a:endParaRPr/>
          </a:p>
        </p:txBody>
      </p:sp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extBox 2"/>
          <p:cNvSpPr txBox="1"/>
          <p:nvPr/>
        </p:nvSpPr>
        <p:spPr>
          <a:xfrm>
            <a:off x="1141187" y="6356939"/>
            <a:ext cx="1372030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088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3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2" y="6402809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46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419" name="Group 87"/>
          <p:cNvGrpSpPr/>
          <p:nvPr/>
        </p:nvGrpSpPr>
        <p:grpSpPr>
          <a:xfrm>
            <a:off x="12290472" y="2608801"/>
            <a:ext cx="1963324" cy="4250104"/>
            <a:chOff x="0" y="0"/>
            <a:chExt cx="1963322" cy="4250103"/>
          </a:xfrm>
        </p:grpSpPr>
        <p:grpSp>
          <p:nvGrpSpPr>
            <p:cNvPr id="305" name="矩形 13"/>
            <p:cNvGrpSpPr/>
            <p:nvPr/>
          </p:nvGrpSpPr>
          <p:grpSpPr>
            <a:xfrm>
              <a:off x="7529" y="1209546"/>
              <a:ext cx="476161" cy="399691"/>
              <a:chOff x="0" y="0"/>
              <a:chExt cx="476159" cy="399689"/>
            </a:xfrm>
          </p:grpSpPr>
          <p:sp>
            <p:nvSpPr>
              <p:cNvPr id="30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04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306" name="文本框 15"/>
            <p:cNvSpPr txBox="1"/>
            <p:nvPr/>
          </p:nvSpPr>
          <p:spPr>
            <a:xfrm>
              <a:off x="5316" y="1048774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088"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309" name="矩形 13"/>
            <p:cNvGrpSpPr/>
            <p:nvPr/>
          </p:nvGrpSpPr>
          <p:grpSpPr>
            <a:xfrm>
              <a:off x="505809" y="1209546"/>
              <a:ext cx="476161" cy="399691"/>
              <a:chOff x="0" y="0"/>
              <a:chExt cx="476159" cy="399689"/>
            </a:xfrm>
          </p:grpSpPr>
          <p:sp>
            <p:nvSpPr>
              <p:cNvPr id="307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08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312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89"/>
            </a:xfrm>
          </p:grpSpPr>
          <p:sp>
            <p:nvSpPr>
              <p:cNvPr id="310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11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315" name="矩形 13"/>
            <p:cNvGrpSpPr/>
            <p:nvPr/>
          </p:nvGrpSpPr>
          <p:grpSpPr>
            <a:xfrm>
              <a:off x="505809" y="1654230"/>
              <a:ext cx="476161" cy="399691"/>
              <a:chOff x="0" y="0"/>
              <a:chExt cx="476159" cy="399689"/>
            </a:xfrm>
          </p:grpSpPr>
          <p:sp>
            <p:nvSpPr>
              <p:cNvPr id="31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14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318" name="矩形 13"/>
            <p:cNvGrpSpPr/>
            <p:nvPr/>
          </p:nvGrpSpPr>
          <p:grpSpPr>
            <a:xfrm>
              <a:off x="7529" y="2973566"/>
              <a:ext cx="476161" cy="399691"/>
              <a:chOff x="0" y="0"/>
              <a:chExt cx="476159" cy="399689"/>
            </a:xfrm>
          </p:grpSpPr>
          <p:sp>
            <p:nvSpPr>
              <p:cNvPr id="31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17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321" name="矩形 13"/>
            <p:cNvGrpSpPr/>
            <p:nvPr/>
          </p:nvGrpSpPr>
          <p:grpSpPr>
            <a:xfrm>
              <a:off x="505809" y="2100901"/>
              <a:ext cx="476161" cy="399691"/>
              <a:chOff x="0" y="0"/>
              <a:chExt cx="476159" cy="399689"/>
            </a:xfrm>
          </p:grpSpPr>
          <p:sp>
            <p:nvSpPr>
              <p:cNvPr id="31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0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324" name="矩形 13"/>
            <p:cNvGrpSpPr/>
            <p:nvPr/>
          </p:nvGrpSpPr>
          <p:grpSpPr>
            <a:xfrm>
              <a:off x="5627" y="157250"/>
              <a:ext cx="476161" cy="399691"/>
              <a:chOff x="0" y="0"/>
              <a:chExt cx="476159" cy="399689"/>
            </a:xfrm>
          </p:grpSpPr>
          <p:sp>
            <p:nvSpPr>
              <p:cNvPr id="32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23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325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088"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328" name="矩形 13"/>
            <p:cNvGrpSpPr/>
            <p:nvPr/>
          </p:nvGrpSpPr>
          <p:grpSpPr>
            <a:xfrm>
              <a:off x="5242" y="598261"/>
              <a:ext cx="476161" cy="399691"/>
              <a:chOff x="0" y="0"/>
              <a:chExt cx="476159" cy="399689"/>
            </a:xfrm>
          </p:grpSpPr>
          <p:sp>
            <p:nvSpPr>
              <p:cNvPr id="32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27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331" name="矩形 13"/>
            <p:cNvGrpSpPr/>
            <p:nvPr/>
          </p:nvGrpSpPr>
          <p:grpSpPr>
            <a:xfrm>
              <a:off x="6183" y="1649787"/>
              <a:ext cx="476161" cy="399691"/>
              <a:chOff x="0" y="0"/>
              <a:chExt cx="476159" cy="399689"/>
            </a:xfrm>
          </p:grpSpPr>
          <p:sp>
            <p:nvSpPr>
              <p:cNvPr id="32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30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334" name="矩形 13"/>
            <p:cNvGrpSpPr/>
            <p:nvPr/>
          </p:nvGrpSpPr>
          <p:grpSpPr>
            <a:xfrm>
              <a:off x="6183" y="2533449"/>
              <a:ext cx="476161" cy="399691"/>
              <a:chOff x="0" y="0"/>
              <a:chExt cx="476159" cy="399689"/>
            </a:xfrm>
          </p:grpSpPr>
          <p:sp>
            <p:nvSpPr>
              <p:cNvPr id="33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33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337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89"/>
            </a:xfrm>
          </p:grpSpPr>
          <p:sp>
            <p:nvSpPr>
              <p:cNvPr id="335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36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340" name="矩形 13"/>
            <p:cNvGrpSpPr/>
            <p:nvPr/>
          </p:nvGrpSpPr>
          <p:grpSpPr>
            <a:xfrm>
              <a:off x="511723" y="2973566"/>
              <a:ext cx="476161" cy="399691"/>
              <a:chOff x="0" y="0"/>
              <a:chExt cx="476159" cy="399689"/>
            </a:xfrm>
          </p:grpSpPr>
          <p:sp>
            <p:nvSpPr>
              <p:cNvPr id="338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39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343" name="矩形 13"/>
            <p:cNvGrpSpPr/>
            <p:nvPr/>
          </p:nvGrpSpPr>
          <p:grpSpPr>
            <a:xfrm>
              <a:off x="510377" y="2533449"/>
              <a:ext cx="476161" cy="399691"/>
              <a:chOff x="0" y="0"/>
              <a:chExt cx="476159" cy="399689"/>
            </a:xfrm>
          </p:grpSpPr>
          <p:sp>
            <p:nvSpPr>
              <p:cNvPr id="341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42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346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89"/>
            </a:xfrm>
          </p:grpSpPr>
          <p:sp>
            <p:nvSpPr>
              <p:cNvPr id="344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45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349" name="矩形 13"/>
            <p:cNvGrpSpPr/>
            <p:nvPr/>
          </p:nvGrpSpPr>
          <p:grpSpPr>
            <a:xfrm>
              <a:off x="506750" y="157250"/>
              <a:ext cx="476161" cy="399691"/>
              <a:chOff x="0" y="0"/>
              <a:chExt cx="476159" cy="399689"/>
            </a:xfrm>
          </p:grpSpPr>
          <p:sp>
            <p:nvSpPr>
              <p:cNvPr id="347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48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352" name="矩形 13"/>
            <p:cNvGrpSpPr/>
            <p:nvPr/>
          </p:nvGrpSpPr>
          <p:grpSpPr>
            <a:xfrm>
              <a:off x="506365" y="598261"/>
              <a:ext cx="476161" cy="399691"/>
              <a:chOff x="0" y="0"/>
              <a:chExt cx="476159" cy="399689"/>
            </a:xfrm>
          </p:grpSpPr>
          <p:sp>
            <p:nvSpPr>
              <p:cNvPr id="350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51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355" name="矩形 13"/>
            <p:cNvGrpSpPr/>
            <p:nvPr/>
          </p:nvGrpSpPr>
          <p:grpSpPr>
            <a:xfrm>
              <a:off x="994044" y="1209546"/>
              <a:ext cx="476161" cy="399691"/>
              <a:chOff x="0" y="0"/>
              <a:chExt cx="476159" cy="399689"/>
            </a:xfrm>
          </p:grpSpPr>
          <p:sp>
            <p:nvSpPr>
              <p:cNvPr id="35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54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358" name="矩形 13"/>
            <p:cNvGrpSpPr/>
            <p:nvPr/>
          </p:nvGrpSpPr>
          <p:grpSpPr>
            <a:xfrm>
              <a:off x="994044" y="1654230"/>
              <a:ext cx="476161" cy="399691"/>
              <a:chOff x="0" y="0"/>
              <a:chExt cx="476159" cy="399689"/>
            </a:xfrm>
          </p:grpSpPr>
          <p:sp>
            <p:nvSpPr>
              <p:cNvPr id="35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57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361" name="矩形 13"/>
            <p:cNvGrpSpPr/>
            <p:nvPr/>
          </p:nvGrpSpPr>
          <p:grpSpPr>
            <a:xfrm>
              <a:off x="994044" y="2100901"/>
              <a:ext cx="476161" cy="399691"/>
              <a:chOff x="0" y="0"/>
              <a:chExt cx="476159" cy="399689"/>
            </a:xfrm>
          </p:grpSpPr>
          <p:sp>
            <p:nvSpPr>
              <p:cNvPr id="35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60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364" name="矩形 13"/>
            <p:cNvGrpSpPr/>
            <p:nvPr/>
          </p:nvGrpSpPr>
          <p:grpSpPr>
            <a:xfrm>
              <a:off x="999958" y="2973566"/>
              <a:ext cx="476161" cy="399691"/>
              <a:chOff x="0" y="0"/>
              <a:chExt cx="476159" cy="399689"/>
            </a:xfrm>
          </p:grpSpPr>
          <p:sp>
            <p:nvSpPr>
              <p:cNvPr id="36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63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367" name="矩形 13"/>
            <p:cNvGrpSpPr/>
            <p:nvPr/>
          </p:nvGrpSpPr>
          <p:grpSpPr>
            <a:xfrm>
              <a:off x="998612" y="2533449"/>
              <a:ext cx="476161" cy="399691"/>
              <a:chOff x="0" y="0"/>
              <a:chExt cx="476159" cy="399689"/>
            </a:xfrm>
          </p:grpSpPr>
          <p:sp>
            <p:nvSpPr>
              <p:cNvPr id="365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66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370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89"/>
            </a:xfrm>
          </p:grpSpPr>
          <p:sp>
            <p:nvSpPr>
              <p:cNvPr id="368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69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373" name="矩形 13"/>
            <p:cNvGrpSpPr/>
            <p:nvPr/>
          </p:nvGrpSpPr>
          <p:grpSpPr>
            <a:xfrm>
              <a:off x="994985" y="157250"/>
              <a:ext cx="476161" cy="399691"/>
              <a:chOff x="0" y="0"/>
              <a:chExt cx="476159" cy="399689"/>
            </a:xfrm>
          </p:grpSpPr>
          <p:sp>
            <p:nvSpPr>
              <p:cNvPr id="371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72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376" name="矩形 13"/>
            <p:cNvGrpSpPr/>
            <p:nvPr/>
          </p:nvGrpSpPr>
          <p:grpSpPr>
            <a:xfrm>
              <a:off x="994599" y="598261"/>
              <a:ext cx="476161" cy="399691"/>
              <a:chOff x="0" y="0"/>
              <a:chExt cx="476159" cy="399689"/>
            </a:xfrm>
          </p:grpSpPr>
          <p:sp>
            <p:nvSpPr>
              <p:cNvPr id="374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75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379" name="矩形 13"/>
            <p:cNvGrpSpPr/>
            <p:nvPr/>
          </p:nvGrpSpPr>
          <p:grpSpPr>
            <a:xfrm>
              <a:off x="1481248" y="1209546"/>
              <a:ext cx="476161" cy="399691"/>
              <a:chOff x="0" y="0"/>
              <a:chExt cx="476159" cy="399689"/>
            </a:xfrm>
          </p:grpSpPr>
          <p:sp>
            <p:nvSpPr>
              <p:cNvPr id="377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78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382" name="矩形 13"/>
            <p:cNvGrpSpPr/>
            <p:nvPr/>
          </p:nvGrpSpPr>
          <p:grpSpPr>
            <a:xfrm>
              <a:off x="1481248" y="1654230"/>
              <a:ext cx="476161" cy="399691"/>
              <a:chOff x="0" y="0"/>
              <a:chExt cx="476159" cy="399689"/>
            </a:xfrm>
          </p:grpSpPr>
          <p:sp>
            <p:nvSpPr>
              <p:cNvPr id="380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81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385" name="矩形 13"/>
            <p:cNvGrpSpPr/>
            <p:nvPr/>
          </p:nvGrpSpPr>
          <p:grpSpPr>
            <a:xfrm>
              <a:off x="1481248" y="2100901"/>
              <a:ext cx="476161" cy="399691"/>
              <a:chOff x="0" y="0"/>
              <a:chExt cx="476159" cy="399689"/>
            </a:xfrm>
          </p:grpSpPr>
          <p:sp>
            <p:nvSpPr>
              <p:cNvPr id="38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84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388" name="矩形 13"/>
            <p:cNvGrpSpPr/>
            <p:nvPr/>
          </p:nvGrpSpPr>
          <p:grpSpPr>
            <a:xfrm>
              <a:off x="1487162" y="2973566"/>
              <a:ext cx="476161" cy="399691"/>
              <a:chOff x="0" y="0"/>
              <a:chExt cx="476159" cy="399689"/>
            </a:xfrm>
          </p:grpSpPr>
          <p:sp>
            <p:nvSpPr>
              <p:cNvPr id="38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87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391" name="矩形 13"/>
            <p:cNvGrpSpPr/>
            <p:nvPr/>
          </p:nvGrpSpPr>
          <p:grpSpPr>
            <a:xfrm>
              <a:off x="1485817" y="2533449"/>
              <a:ext cx="476161" cy="399691"/>
              <a:chOff x="0" y="0"/>
              <a:chExt cx="476159" cy="399689"/>
            </a:xfrm>
          </p:grpSpPr>
          <p:sp>
            <p:nvSpPr>
              <p:cNvPr id="38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90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394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89"/>
            </a:xfrm>
          </p:grpSpPr>
          <p:sp>
            <p:nvSpPr>
              <p:cNvPr id="39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93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397" name="矩形 13"/>
            <p:cNvGrpSpPr/>
            <p:nvPr/>
          </p:nvGrpSpPr>
          <p:grpSpPr>
            <a:xfrm>
              <a:off x="1482189" y="157250"/>
              <a:ext cx="476161" cy="399691"/>
              <a:chOff x="0" y="0"/>
              <a:chExt cx="476159" cy="399689"/>
            </a:xfrm>
          </p:grpSpPr>
          <p:sp>
            <p:nvSpPr>
              <p:cNvPr id="395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96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400" name="矩形 13"/>
            <p:cNvGrpSpPr/>
            <p:nvPr/>
          </p:nvGrpSpPr>
          <p:grpSpPr>
            <a:xfrm>
              <a:off x="1481804" y="598261"/>
              <a:ext cx="476161" cy="399691"/>
              <a:chOff x="0" y="0"/>
              <a:chExt cx="476159" cy="399689"/>
            </a:xfrm>
          </p:grpSpPr>
          <p:sp>
            <p:nvSpPr>
              <p:cNvPr id="398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99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403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89"/>
            </a:xfrm>
          </p:grpSpPr>
          <p:sp>
            <p:nvSpPr>
              <p:cNvPr id="401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02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406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89"/>
            </a:xfrm>
          </p:grpSpPr>
          <p:sp>
            <p:nvSpPr>
              <p:cNvPr id="404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05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409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89"/>
            </a:xfrm>
          </p:grpSpPr>
          <p:sp>
            <p:nvSpPr>
              <p:cNvPr id="407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08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412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89"/>
            </a:xfrm>
          </p:grpSpPr>
          <p:sp>
            <p:nvSpPr>
              <p:cNvPr id="410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1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415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89"/>
            </a:xfrm>
          </p:grpSpPr>
          <p:sp>
            <p:nvSpPr>
              <p:cNvPr id="413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14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418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89"/>
            </a:xfrm>
          </p:grpSpPr>
          <p:sp>
            <p:nvSpPr>
              <p:cNvPr id="416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17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420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Title Text"/>
          <p:cNvSpPr txBox="1">
            <a:spLocks noGrp="1"/>
          </p:cNvSpPr>
          <p:nvPr>
            <p:ph type="title"/>
          </p:nvPr>
        </p:nvSpPr>
        <p:spPr>
          <a:xfrm>
            <a:off x="342960" y="1"/>
            <a:ext cx="11568031" cy="1143001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293">
              <a:lnSpc>
                <a:spcPct val="90000"/>
              </a:lnSpc>
              <a:defRPr sz="2700">
                <a:solidFill>
                  <a:srgbClr val="3E5D82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TextBox 2"/>
          <p:cNvSpPr txBox="1"/>
          <p:nvPr/>
        </p:nvSpPr>
        <p:spPr>
          <a:xfrm>
            <a:off x="1141187" y="6356939"/>
            <a:ext cx="1372030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088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4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2" y="6402809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46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546" name="Group 87"/>
          <p:cNvGrpSpPr/>
          <p:nvPr/>
        </p:nvGrpSpPr>
        <p:grpSpPr>
          <a:xfrm>
            <a:off x="12290472" y="2608801"/>
            <a:ext cx="1963324" cy="4250104"/>
            <a:chOff x="0" y="0"/>
            <a:chExt cx="1963322" cy="4250103"/>
          </a:xfrm>
        </p:grpSpPr>
        <p:grpSp>
          <p:nvGrpSpPr>
            <p:cNvPr id="432" name="矩形 13"/>
            <p:cNvGrpSpPr/>
            <p:nvPr/>
          </p:nvGrpSpPr>
          <p:grpSpPr>
            <a:xfrm>
              <a:off x="7529" y="1209546"/>
              <a:ext cx="476161" cy="399691"/>
              <a:chOff x="0" y="0"/>
              <a:chExt cx="476159" cy="399689"/>
            </a:xfrm>
          </p:grpSpPr>
          <p:sp>
            <p:nvSpPr>
              <p:cNvPr id="430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31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433" name="文本框 15"/>
            <p:cNvSpPr txBox="1"/>
            <p:nvPr/>
          </p:nvSpPr>
          <p:spPr>
            <a:xfrm>
              <a:off x="5316" y="1048774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088"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436" name="矩形 13"/>
            <p:cNvGrpSpPr/>
            <p:nvPr/>
          </p:nvGrpSpPr>
          <p:grpSpPr>
            <a:xfrm>
              <a:off x="505809" y="1209546"/>
              <a:ext cx="476161" cy="399691"/>
              <a:chOff x="0" y="0"/>
              <a:chExt cx="476159" cy="399689"/>
            </a:xfrm>
          </p:grpSpPr>
          <p:sp>
            <p:nvSpPr>
              <p:cNvPr id="434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35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439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89"/>
            </a:xfrm>
          </p:grpSpPr>
          <p:sp>
            <p:nvSpPr>
              <p:cNvPr id="437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38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442" name="矩形 13"/>
            <p:cNvGrpSpPr/>
            <p:nvPr/>
          </p:nvGrpSpPr>
          <p:grpSpPr>
            <a:xfrm>
              <a:off x="505809" y="1654230"/>
              <a:ext cx="476161" cy="399691"/>
              <a:chOff x="0" y="0"/>
              <a:chExt cx="476159" cy="399689"/>
            </a:xfrm>
          </p:grpSpPr>
          <p:sp>
            <p:nvSpPr>
              <p:cNvPr id="440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41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445" name="矩形 13"/>
            <p:cNvGrpSpPr/>
            <p:nvPr/>
          </p:nvGrpSpPr>
          <p:grpSpPr>
            <a:xfrm>
              <a:off x="7529" y="2973566"/>
              <a:ext cx="476161" cy="399691"/>
              <a:chOff x="0" y="0"/>
              <a:chExt cx="476159" cy="399689"/>
            </a:xfrm>
          </p:grpSpPr>
          <p:sp>
            <p:nvSpPr>
              <p:cNvPr id="44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44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448" name="矩形 13"/>
            <p:cNvGrpSpPr/>
            <p:nvPr/>
          </p:nvGrpSpPr>
          <p:grpSpPr>
            <a:xfrm>
              <a:off x="505809" y="2100901"/>
              <a:ext cx="476161" cy="399691"/>
              <a:chOff x="0" y="0"/>
              <a:chExt cx="476159" cy="399689"/>
            </a:xfrm>
          </p:grpSpPr>
          <p:sp>
            <p:nvSpPr>
              <p:cNvPr id="44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47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451" name="矩形 13"/>
            <p:cNvGrpSpPr/>
            <p:nvPr/>
          </p:nvGrpSpPr>
          <p:grpSpPr>
            <a:xfrm>
              <a:off x="5627" y="157250"/>
              <a:ext cx="476161" cy="399691"/>
              <a:chOff x="0" y="0"/>
              <a:chExt cx="476159" cy="399689"/>
            </a:xfrm>
          </p:grpSpPr>
          <p:sp>
            <p:nvSpPr>
              <p:cNvPr id="44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50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452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088"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455" name="矩形 13"/>
            <p:cNvGrpSpPr/>
            <p:nvPr/>
          </p:nvGrpSpPr>
          <p:grpSpPr>
            <a:xfrm>
              <a:off x="5242" y="598261"/>
              <a:ext cx="476161" cy="399691"/>
              <a:chOff x="0" y="0"/>
              <a:chExt cx="476159" cy="399689"/>
            </a:xfrm>
          </p:grpSpPr>
          <p:sp>
            <p:nvSpPr>
              <p:cNvPr id="45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54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458" name="矩形 13"/>
            <p:cNvGrpSpPr/>
            <p:nvPr/>
          </p:nvGrpSpPr>
          <p:grpSpPr>
            <a:xfrm>
              <a:off x="6183" y="1649787"/>
              <a:ext cx="476161" cy="399691"/>
              <a:chOff x="0" y="0"/>
              <a:chExt cx="476159" cy="399689"/>
            </a:xfrm>
          </p:grpSpPr>
          <p:sp>
            <p:nvSpPr>
              <p:cNvPr id="45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57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461" name="矩形 13"/>
            <p:cNvGrpSpPr/>
            <p:nvPr/>
          </p:nvGrpSpPr>
          <p:grpSpPr>
            <a:xfrm>
              <a:off x="6183" y="2533449"/>
              <a:ext cx="476161" cy="399691"/>
              <a:chOff x="0" y="0"/>
              <a:chExt cx="476159" cy="399689"/>
            </a:xfrm>
          </p:grpSpPr>
          <p:sp>
            <p:nvSpPr>
              <p:cNvPr id="45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60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464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89"/>
            </a:xfrm>
          </p:grpSpPr>
          <p:sp>
            <p:nvSpPr>
              <p:cNvPr id="46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63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467" name="矩形 13"/>
            <p:cNvGrpSpPr/>
            <p:nvPr/>
          </p:nvGrpSpPr>
          <p:grpSpPr>
            <a:xfrm>
              <a:off x="511723" y="2973566"/>
              <a:ext cx="476161" cy="399691"/>
              <a:chOff x="0" y="0"/>
              <a:chExt cx="476159" cy="399689"/>
            </a:xfrm>
          </p:grpSpPr>
          <p:sp>
            <p:nvSpPr>
              <p:cNvPr id="465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66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470" name="矩形 13"/>
            <p:cNvGrpSpPr/>
            <p:nvPr/>
          </p:nvGrpSpPr>
          <p:grpSpPr>
            <a:xfrm>
              <a:off x="510377" y="2533449"/>
              <a:ext cx="476161" cy="399691"/>
              <a:chOff x="0" y="0"/>
              <a:chExt cx="476159" cy="399689"/>
            </a:xfrm>
          </p:grpSpPr>
          <p:sp>
            <p:nvSpPr>
              <p:cNvPr id="468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69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473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89"/>
            </a:xfrm>
          </p:grpSpPr>
          <p:sp>
            <p:nvSpPr>
              <p:cNvPr id="471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72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476" name="矩形 13"/>
            <p:cNvGrpSpPr/>
            <p:nvPr/>
          </p:nvGrpSpPr>
          <p:grpSpPr>
            <a:xfrm>
              <a:off x="506750" y="157250"/>
              <a:ext cx="476161" cy="399691"/>
              <a:chOff x="0" y="0"/>
              <a:chExt cx="476159" cy="399689"/>
            </a:xfrm>
          </p:grpSpPr>
          <p:sp>
            <p:nvSpPr>
              <p:cNvPr id="474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75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479" name="矩形 13"/>
            <p:cNvGrpSpPr/>
            <p:nvPr/>
          </p:nvGrpSpPr>
          <p:grpSpPr>
            <a:xfrm>
              <a:off x="506365" y="598261"/>
              <a:ext cx="476161" cy="399691"/>
              <a:chOff x="0" y="0"/>
              <a:chExt cx="476159" cy="399689"/>
            </a:xfrm>
          </p:grpSpPr>
          <p:sp>
            <p:nvSpPr>
              <p:cNvPr id="477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78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482" name="矩形 13"/>
            <p:cNvGrpSpPr/>
            <p:nvPr/>
          </p:nvGrpSpPr>
          <p:grpSpPr>
            <a:xfrm>
              <a:off x="994044" y="1209546"/>
              <a:ext cx="476161" cy="399691"/>
              <a:chOff x="0" y="0"/>
              <a:chExt cx="476159" cy="399689"/>
            </a:xfrm>
          </p:grpSpPr>
          <p:sp>
            <p:nvSpPr>
              <p:cNvPr id="480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81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485" name="矩形 13"/>
            <p:cNvGrpSpPr/>
            <p:nvPr/>
          </p:nvGrpSpPr>
          <p:grpSpPr>
            <a:xfrm>
              <a:off x="994044" y="1654230"/>
              <a:ext cx="476161" cy="399691"/>
              <a:chOff x="0" y="0"/>
              <a:chExt cx="476159" cy="399689"/>
            </a:xfrm>
          </p:grpSpPr>
          <p:sp>
            <p:nvSpPr>
              <p:cNvPr id="48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84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488" name="矩形 13"/>
            <p:cNvGrpSpPr/>
            <p:nvPr/>
          </p:nvGrpSpPr>
          <p:grpSpPr>
            <a:xfrm>
              <a:off x="994044" y="2100901"/>
              <a:ext cx="476161" cy="399691"/>
              <a:chOff x="0" y="0"/>
              <a:chExt cx="476159" cy="399689"/>
            </a:xfrm>
          </p:grpSpPr>
          <p:sp>
            <p:nvSpPr>
              <p:cNvPr id="48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87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491" name="矩形 13"/>
            <p:cNvGrpSpPr/>
            <p:nvPr/>
          </p:nvGrpSpPr>
          <p:grpSpPr>
            <a:xfrm>
              <a:off x="999958" y="2973566"/>
              <a:ext cx="476161" cy="399691"/>
              <a:chOff x="0" y="0"/>
              <a:chExt cx="476159" cy="399689"/>
            </a:xfrm>
          </p:grpSpPr>
          <p:sp>
            <p:nvSpPr>
              <p:cNvPr id="48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0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494" name="矩形 13"/>
            <p:cNvGrpSpPr/>
            <p:nvPr/>
          </p:nvGrpSpPr>
          <p:grpSpPr>
            <a:xfrm>
              <a:off x="998612" y="2533449"/>
              <a:ext cx="476161" cy="399691"/>
              <a:chOff x="0" y="0"/>
              <a:chExt cx="476159" cy="399689"/>
            </a:xfrm>
          </p:grpSpPr>
          <p:sp>
            <p:nvSpPr>
              <p:cNvPr id="49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3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497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89"/>
            </a:xfrm>
          </p:grpSpPr>
          <p:sp>
            <p:nvSpPr>
              <p:cNvPr id="495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6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500" name="矩形 13"/>
            <p:cNvGrpSpPr/>
            <p:nvPr/>
          </p:nvGrpSpPr>
          <p:grpSpPr>
            <a:xfrm>
              <a:off x="994985" y="157250"/>
              <a:ext cx="476161" cy="399691"/>
              <a:chOff x="0" y="0"/>
              <a:chExt cx="476159" cy="399689"/>
            </a:xfrm>
          </p:grpSpPr>
          <p:sp>
            <p:nvSpPr>
              <p:cNvPr id="498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9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503" name="矩形 13"/>
            <p:cNvGrpSpPr/>
            <p:nvPr/>
          </p:nvGrpSpPr>
          <p:grpSpPr>
            <a:xfrm>
              <a:off x="994599" y="598261"/>
              <a:ext cx="476161" cy="399691"/>
              <a:chOff x="0" y="0"/>
              <a:chExt cx="476159" cy="399689"/>
            </a:xfrm>
          </p:grpSpPr>
          <p:sp>
            <p:nvSpPr>
              <p:cNvPr id="501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2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506" name="矩形 13"/>
            <p:cNvGrpSpPr/>
            <p:nvPr/>
          </p:nvGrpSpPr>
          <p:grpSpPr>
            <a:xfrm>
              <a:off x="1481248" y="1209546"/>
              <a:ext cx="476161" cy="399691"/>
              <a:chOff x="0" y="0"/>
              <a:chExt cx="476159" cy="399689"/>
            </a:xfrm>
          </p:grpSpPr>
          <p:sp>
            <p:nvSpPr>
              <p:cNvPr id="504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5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509" name="矩形 13"/>
            <p:cNvGrpSpPr/>
            <p:nvPr/>
          </p:nvGrpSpPr>
          <p:grpSpPr>
            <a:xfrm>
              <a:off x="1481248" y="1654230"/>
              <a:ext cx="476161" cy="399691"/>
              <a:chOff x="0" y="0"/>
              <a:chExt cx="476159" cy="399689"/>
            </a:xfrm>
          </p:grpSpPr>
          <p:sp>
            <p:nvSpPr>
              <p:cNvPr id="507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8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512" name="矩形 13"/>
            <p:cNvGrpSpPr/>
            <p:nvPr/>
          </p:nvGrpSpPr>
          <p:grpSpPr>
            <a:xfrm>
              <a:off x="1481248" y="2100901"/>
              <a:ext cx="476161" cy="399691"/>
              <a:chOff x="0" y="0"/>
              <a:chExt cx="476159" cy="399689"/>
            </a:xfrm>
          </p:grpSpPr>
          <p:sp>
            <p:nvSpPr>
              <p:cNvPr id="510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511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515" name="矩形 13"/>
            <p:cNvGrpSpPr/>
            <p:nvPr/>
          </p:nvGrpSpPr>
          <p:grpSpPr>
            <a:xfrm>
              <a:off x="1487162" y="2973566"/>
              <a:ext cx="476161" cy="399691"/>
              <a:chOff x="0" y="0"/>
              <a:chExt cx="476159" cy="399689"/>
            </a:xfrm>
          </p:grpSpPr>
          <p:sp>
            <p:nvSpPr>
              <p:cNvPr id="51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4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518" name="矩形 13"/>
            <p:cNvGrpSpPr/>
            <p:nvPr/>
          </p:nvGrpSpPr>
          <p:grpSpPr>
            <a:xfrm>
              <a:off x="1485817" y="2533449"/>
              <a:ext cx="476161" cy="399691"/>
              <a:chOff x="0" y="0"/>
              <a:chExt cx="476159" cy="399689"/>
            </a:xfrm>
          </p:grpSpPr>
          <p:sp>
            <p:nvSpPr>
              <p:cNvPr id="51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7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521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89"/>
            </a:xfrm>
          </p:grpSpPr>
          <p:sp>
            <p:nvSpPr>
              <p:cNvPr id="51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20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524" name="矩形 13"/>
            <p:cNvGrpSpPr/>
            <p:nvPr/>
          </p:nvGrpSpPr>
          <p:grpSpPr>
            <a:xfrm>
              <a:off x="1482189" y="157250"/>
              <a:ext cx="476161" cy="399691"/>
              <a:chOff x="0" y="0"/>
              <a:chExt cx="476159" cy="399689"/>
            </a:xfrm>
          </p:grpSpPr>
          <p:sp>
            <p:nvSpPr>
              <p:cNvPr id="52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23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527" name="矩形 13"/>
            <p:cNvGrpSpPr/>
            <p:nvPr/>
          </p:nvGrpSpPr>
          <p:grpSpPr>
            <a:xfrm>
              <a:off x="1481804" y="598261"/>
              <a:ext cx="476161" cy="399691"/>
              <a:chOff x="0" y="0"/>
              <a:chExt cx="476159" cy="399689"/>
            </a:xfrm>
          </p:grpSpPr>
          <p:sp>
            <p:nvSpPr>
              <p:cNvPr id="525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26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530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89"/>
            </a:xfrm>
          </p:grpSpPr>
          <p:sp>
            <p:nvSpPr>
              <p:cNvPr id="528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29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533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89"/>
            </a:xfrm>
          </p:grpSpPr>
          <p:sp>
            <p:nvSpPr>
              <p:cNvPr id="531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32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536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89"/>
            </a:xfrm>
          </p:grpSpPr>
          <p:sp>
            <p:nvSpPr>
              <p:cNvPr id="534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35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539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89"/>
            </a:xfrm>
          </p:grpSpPr>
          <p:sp>
            <p:nvSpPr>
              <p:cNvPr id="537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38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542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89"/>
            </a:xfrm>
          </p:grpSpPr>
          <p:sp>
            <p:nvSpPr>
              <p:cNvPr id="540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41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545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89"/>
            </a:xfrm>
          </p:grpSpPr>
          <p:sp>
            <p:nvSpPr>
              <p:cNvPr id="543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44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547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单击此处编辑母版标题样式"/>
          <p:cNvSpPr txBox="1">
            <a:spLocks noGrp="1"/>
          </p:cNvSpPr>
          <p:nvPr>
            <p:ph type="title" hasCustomPrompt="1"/>
          </p:nvPr>
        </p:nvSpPr>
        <p:spPr>
          <a:xfrm>
            <a:off x="336992" y="177299"/>
            <a:ext cx="11522781" cy="762513"/>
          </a:xfrm>
          <a:prstGeom prst="rect">
            <a:avLst/>
          </a:prstGeom>
        </p:spPr>
        <p:txBody>
          <a:bodyPr>
            <a:normAutofit/>
          </a:bodyPr>
          <a:lstStyle>
            <a:lvl1pPr defTabSz="1187293">
              <a:lnSpc>
                <a:spcPct val="90000"/>
              </a:lnSpc>
              <a:defRPr sz="27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单击此处编辑母版标题样式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Title Text"/>
          <p:cNvSpPr txBox="1">
            <a:spLocks noGrp="1"/>
          </p:cNvSpPr>
          <p:nvPr>
            <p:ph type="title"/>
          </p:nvPr>
        </p:nvSpPr>
        <p:spPr>
          <a:xfrm>
            <a:off x="1524595" y="1122362"/>
            <a:ext cx="9147573" cy="23876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60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595" y="3602037"/>
            <a:ext cx="9147573" cy="16557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algn="ctr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algn="ctr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algn="ctr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algn="ctr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9612" y="6414761"/>
            <a:ext cx="258625" cy="2483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Title Text"/>
          <p:cNvSpPr txBox="1">
            <a:spLocks noGrp="1"/>
          </p:cNvSpPr>
          <p:nvPr>
            <p:ph type="title"/>
          </p:nvPr>
        </p:nvSpPr>
        <p:spPr>
          <a:xfrm>
            <a:off x="838527" y="365125"/>
            <a:ext cx="10519710" cy="13255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65" name="Body Level One…"/>
          <p:cNvSpPr txBox="1">
            <a:spLocks noGrp="1"/>
          </p:cNvSpPr>
          <p:nvPr>
            <p:ph type="body" idx="1"/>
          </p:nvPr>
        </p:nvSpPr>
        <p:spPr>
          <a:xfrm>
            <a:off x="838527" y="1825625"/>
            <a:ext cx="1051971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9612" y="6414761"/>
            <a:ext cx="258625" cy="2483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Title Text"/>
          <p:cNvSpPr txBox="1">
            <a:spLocks noGrp="1"/>
          </p:cNvSpPr>
          <p:nvPr>
            <p:ph type="title"/>
          </p:nvPr>
        </p:nvSpPr>
        <p:spPr>
          <a:xfrm>
            <a:off x="832174" y="1709739"/>
            <a:ext cx="1051971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2174" y="4589464"/>
            <a:ext cx="10519710" cy="15001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9612" y="6414761"/>
            <a:ext cx="258625" cy="2483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Title Text"/>
          <p:cNvSpPr txBox="1">
            <a:spLocks noGrp="1"/>
          </p:cNvSpPr>
          <p:nvPr>
            <p:ph type="title"/>
          </p:nvPr>
        </p:nvSpPr>
        <p:spPr>
          <a:xfrm>
            <a:off x="838527" y="365125"/>
            <a:ext cx="10519710" cy="13255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8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527" y="1825625"/>
            <a:ext cx="5183625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9612" y="6414761"/>
            <a:ext cx="258625" cy="2483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Title Text"/>
          <p:cNvSpPr txBox="1">
            <a:spLocks noGrp="1"/>
          </p:cNvSpPr>
          <p:nvPr>
            <p:ph type="title"/>
          </p:nvPr>
        </p:nvSpPr>
        <p:spPr>
          <a:xfrm>
            <a:off x="840115" y="365125"/>
            <a:ext cx="10519710" cy="13255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40117" y="1681163"/>
            <a:ext cx="5159803" cy="82391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>
              <a:lnSpc>
                <a:spcPct val="90000"/>
              </a:lnSpc>
              <a:spcBef>
                <a:spcPts val="1000"/>
              </a:spcBef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>
              <a:lnSpc>
                <a:spcPct val="90000"/>
              </a:lnSpc>
              <a:spcBef>
                <a:spcPts val="1000"/>
              </a:spcBef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>
              <a:lnSpc>
                <a:spcPct val="90000"/>
              </a:lnSpc>
              <a:spcBef>
                <a:spcPts val="1000"/>
              </a:spcBef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>
              <a:lnSpc>
                <a:spcPct val="90000"/>
              </a:lnSpc>
              <a:spcBef>
                <a:spcPts val="1000"/>
              </a:spcBef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3" name="文本占位符 4"/>
          <p:cNvSpPr>
            <a:spLocks noGrp="1"/>
          </p:cNvSpPr>
          <p:nvPr>
            <p:ph type="body" sz="quarter" idx="21"/>
          </p:nvPr>
        </p:nvSpPr>
        <p:spPr>
          <a:xfrm>
            <a:off x="6174611" y="1681163"/>
            <a:ext cx="5185214" cy="82391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9612" y="6414761"/>
            <a:ext cx="258625" cy="2483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Title Text"/>
          <p:cNvSpPr txBox="1">
            <a:spLocks noGrp="1"/>
          </p:cNvSpPr>
          <p:nvPr>
            <p:ph type="title"/>
          </p:nvPr>
        </p:nvSpPr>
        <p:spPr>
          <a:xfrm>
            <a:off x="838527" y="365125"/>
            <a:ext cx="10519710" cy="13255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9612" y="6414761"/>
            <a:ext cx="258625" cy="2483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9612" y="6414761"/>
            <a:ext cx="258625" cy="2483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Title Text"/>
          <p:cNvSpPr txBox="1">
            <a:spLocks noGrp="1"/>
          </p:cNvSpPr>
          <p:nvPr>
            <p:ph type="title"/>
          </p:nvPr>
        </p:nvSpPr>
        <p:spPr>
          <a:xfrm>
            <a:off x="840117" y="457200"/>
            <a:ext cx="3933774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1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212" y="987425"/>
            <a:ext cx="6174613" cy="487362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32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718457" indent="-261257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32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1219200" indent="-3048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32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1737360" indent="-36576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32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2194560" indent="-36576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32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8" name="文本占位符 3"/>
          <p:cNvSpPr>
            <a:spLocks noGrp="1"/>
          </p:cNvSpPr>
          <p:nvPr>
            <p:ph type="body" sz="quarter" idx="21"/>
          </p:nvPr>
        </p:nvSpPr>
        <p:spPr>
          <a:xfrm>
            <a:off x="840117" y="2057400"/>
            <a:ext cx="3933774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6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9612" y="6414761"/>
            <a:ext cx="258625" cy="2483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智能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3"/>
          <p:cNvSpPr/>
          <p:nvPr/>
        </p:nvSpPr>
        <p:spPr>
          <a:xfrm>
            <a:off x="-1" y="5590902"/>
            <a:ext cx="12196765" cy="12670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666666"/>
                </a:solidFill>
              </a:defRPr>
            </a:pPr>
            <a:endParaRPr/>
          </a:p>
        </p:txBody>
      </p:sp>
      <p:pic>
        <p:nvPicPr>
          <p:cNvPr id="26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751" y="5970990"/>
            <a:ext cx="2260801" cy="489279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8995" y="907092"/>
            <a:ext cx="6559810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t>单击此处添加标题</a:t>
            </a:r>
          </a:p>
        </p:txBody>
      </p:sp>
      <p:sp>
        <p:nvSpPr>
          <p:cNvPr id="2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4128163" cy="6439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400">
                <a:solidFill>
                  <a:srgbClr val="1D1D1A"/>
                </a:solidFill>
              </a:defRPr>
            </a:lvl1pPr>
            <a:lvl2pPr>
              <a:defRPr sz="1400">
                <a:solidFill>
                  <a:srgbClr val="1D1D1A"/>
                </a:solidFill>
              </a:defRPr>
            </a:lvl2pPr>
            <a:lvl3pPr>
              <a:defRPr sz="1400">
                <a:solidFill>
                  <a:srgbClr val="1D1D1A"/>
                </a:solidFill>
              </a:defRPr>
            </a:lvl3pPr>
            <a:lvl4pPr>
              <a:defRPr sz="1400">
                <a:solidFill>
                  <a:srgbClr val="1D1D1A"/>
                </a:solidFill>
              </a:defRPr>
            </a:lvl4pPr>
            <a:lvl5pPr>
              <a:defRPr sz="14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913588" y="6227190"/>
            <a:ext cx="1617171" cy="32275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 sz="900">
                <a:solidFill>
                  <a:srgbClr val="1D1D1A"/>
                </a:solidFill>
              </a:defRPr>
            </a:pPr>
            <a:endParaRPr/>
          </a:p>
        </p:txBody>
      </p:sp>
      <p:sp>
        <p:nvSpPr>
          <p:cNvPr id="30" name="L 形 17"/>
          <p:cNvSpPr/>
          <p:nvPr/>
        </p:nvSpPr>
        <p:spPr>
          <a:xfrm rot="5400000">
            <a:off x="5369528" y="2370739"/>
            <a:ext cx="744263" cy="7622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rgbClr val="666666"/>
                </a:solidFill>
              </a:defRPr>
            </a:pPr>
            <a:endParaRPr/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Title Text"/>
          <p:cNvSpPr txBox="1">
            <a:spLocks noGrp="1"/>
          </p:cNvSpPr>
          <p:nvPr>
            <p:ph type="title"/>
          </p:nvPr>
        </p:nvSpPr>
        <p:spPr>
          <a:xfrm>
            <a:off x="840117" y="457200"/>
            <a:ext cx="3933774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27" name="图片占位符 2"/>
          <p:cNvSpPr>
            <a:spLocks noGrp="1"/>
          </p:cNvSpPr>
          <p:nvPr>
            <p:ph type="pic" sz="half" idx="21"/>
          </p:nvPr>
        </p:nvSpPr>
        <p:spPr>
          <a:xfrm>
            <a:off x="5185212" y="987425"/>
            <a:ext cx="6174613" cy="487362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6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40117" y="2057400"/>
            <a:ext cx="3933774" cy="38115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9612" y="6414761"/>
            <a:ext cx="258625" cy="2483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Title Text"/>
          <p:cNvSpPr txBox="1">
            <a:spLocks noGrp="1"/>
          </p:cNvSpPr>
          <p:nvPr>
            <p:ph type="title"/>
          </p:nvPr>
        </p:nvSpPr>
        <p:spPr>
          <a:xfrm>
            <a:off x="609838" y="275166"/>
            <a:ext cx="10977089" cy="593464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>
              <a:lnSpc>
                <a:spcPct val="90000"/>
              </a:lnSpc>
              <a:defRPr sz="44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37" name="Body Level One…"/>
          <p:cNvSpPr txBox="1">
            <a:spLocks noGrp="1"/>
          </p:cNvSpPr>
          <p:nvPr>
            <p:ph type="body" idx="1"/>
          </p:nvPr>
        </p:nvSpPr>
        <p:spPr>
          <a:xfrm>
            <a:off x="609838" y="1044787"/>
            <a:ext cx="10977089" cy="5080849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marL="571386" indent="-571386">
              <a:lnSpc>
                <a:spcPct val="90000"/>
              </a:lnSpc>
              <a:spcBef>
                <a:spcPts val="1000"/>
              </a:spcBef>
              <a:buSzPct val="100000"/>
              <a:buChar char="✓"/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1158130" indent="-548530">
              <a:lnSpc>
                <a:spcPct val="90000"/>
              </a:lnSpc>
              <a:spcBef>
                <a:spcPts val="1000"/>
              </a:spcBef>
              <a:buSzPct val="100000"/>
              <a:buChar char="✓"/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1904863" indent="-685663">
              <a:lnSpc>
                <a:spcPct val="90000"/>
              </a:lnSpc>
              <a:spcBef>
                <a:spcPts val="1000"/>
              </a:spcBef>
              <a:buSzPct val="100000"/>
              <a:buChar char="✓"/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2514462" indent="-685662">
              <a:lnSpc>
                <a:spcPct val="90000"/>
              </a:lnSpc>
              <a:spcBef>
                <a:spcPts val="1000"/>
              </a:spcBef>
              <a:buSzPct val="100000"/>
              <a:buChar char="✓"/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3466893" indent="-1028492">
              <a:lnSpc>
                <a:spcPct val="90000"/>
              </a:lnSpc>
              <a:spcBef>
                <a:spcPts val="1000"/>
              </a:spcBef>
              <a:buSzPct val="100000"/>
              <a:buChar char="✓"/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Title Text"/>
          <p:cNvSpPr txBox="1">
            <a:spLocks noGrp="1"/>
          </p:cNvSpPr>
          <p:nvPr>
            <p:ph type="title"/>
          </p:nvPr>
        </p:nvSpPr>
        <p:spPr>
          <a:xfrm>
            <a:off x="415762" y="252800"/>
            <a:ext cx="11365240" cy="763600"/>
          </a:xfrm>
          <a:prstGeom prst="rect">
            <a:avLst/>
          </a:prstGeom>
        </p:spPr>
        <p:txBody>
          <a:bodyPr lIns="91424" tIns="91424" rIns="91424" bIns="91424" anchor="t">
            <a:normAutofit/>
          </a:bodyPr>
          <a:lstStyle>
            <a:lvl1pPr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46" name="Body Level One…"/>
          <p:cNvSpPr txBox="1">
            <a:spLocks noGrp="1"/>
          </p:cNvSpPr>
          <p:nvPr>
            <p:ph type="body" idx="1"/>
          </p:nvPr>
        </p:nvSpPr>
        <p:spPr>
          <a:xfrm>
            <a:off x="415762" y="1536633"/>
            <a:ext cx="11365240" cy="4555200"/>
          </a:xfrm>
          <a:prstGeom prst="rect">
            <a:avLst/>
          </a:prstGeom>
        </p:spPr>
        <p:txBody>
          <a:bodyPr lIns="91424" tIns="91424" rIns="91424" bIns="91424">
            <a:normAutofit/>
          </a:bodyPr>
          <a:lstStyle>
            <a:lvl1pPr marL="609584" indent="-457189">
              <a:lnSpc>
                <a:spcPct val="90000"/>
              </a:lnSpc>
              <a:buSzPts val="2800"/>
              <a:buFont typeface="Helvetica"/>
              <a:buChar char="●"/>
              <a:defRPr sz="2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1289723" indent="-493876">
              <a:lnSpc>
                <a:spcPct val="90000"/>
              </a:lnSpc>
              <a:buSzPts val="2800"/>
              <a:buFont typeface="Helvetica"/>
              <a:buChar char="○"/>
              <a:defRPr sz="2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998083" indent="-592652">
              <a:lnSpc>
                <a:spcPct val="90000"/>
              </a:lnSpc>
              <a:buSzPts val="2800"/>
              <a:buFont typeface="Helvetica"/>
              <a:buChar char="■"/>
              <a:defRPr sz="2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673518" indent="-658502">
              <a:lnSpc>
                <a:spcPct val="90000"/>
              </a:lnSpc>
              <a:buSzPts val="2800"/>
              <a:buFont typeface="Helvetica"/>
              <a:buChar char="●"/>
              <a:defRPr sz="2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283103" indent="-658502">
              <a:lnSpc>
                <a:spcPct val="90000"/>
              </a:lnSpc>
              <a:buSzPts val="2800"/>
              <a:buFont typeface="Helvetica"/>
              <a:buChar char="○"/>
              <a:defRPr sz="2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682876" y="6310165"/>
            <a:ext cx="350035" cy="339716"/>
          </a:xfrm>
          <a:prstGeom prst="rect">
            <a:avLst/>
          </a:prstGeom>
        </p:spPr>
        <p:txBody>
          <a:bodyPr lIns="91424" tIns="91424" rIns="91424" bIns="91424">
            <a:normAutofit/>
          </a:bodyPr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图片 7" descr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655" name="Rectangle 86"/>
          <p:cNvSpPr txBox="1"/>
          <p:nvPr/>
        </p:nvSpPr>
        <p:spPr>
          <a:xfrm>
            <a:off x="11843798" y="6348970"/>
            <a:ext cx="328323" cy="328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87518">
              <a:lnSpc>
                <a:spcPct val="85000"/>
              </a:lnSpc>
              <a:defRPr sz="1200">
                <a:solidFill>
                  <a:srgbClr val="000000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endParaRPr/>
          </a:p>
        </p:txBody>
      </p:sp>
      <p:sp>
        <p:nvSpPr>
          <p:cNvPr id="656" name="Headline in Arial Regular 36 point"/>
          <p:cNvSpPr txBox="1">
            <a:spLocks noGrp="1"/>
          </p:cNvSpPr>
          <p:nvPr>
            <p:ph type="title" hasCustomPrompt="1"/>
          </p:nvPr>
        </p:nvSpPr>
        <p:spPr>
          <a:xfrm>
            <a:off x="517655" y="165101"/>
            <a:ext cx="11161454" cy="888187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defTabSz="1218712">
              <a:lnSpc>
                <a:spcPct val="100000"/>
              </a:lnSpc>
              <a:defRPr sz="27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Headline in Arial Regular 36 point</a:t>
            </a:r>
          </a:p>
        </p:txBody>
      </p:sp>
      <p:sp>
        <p:nvSpPr>
          <p:cNvPr id="657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517655" y="1269263"/>
            <a:ext cx="11161454" cy="5031594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defTabSz="1218712">
              <a:spcBef>
                <a:spcPts val="500"/>
              </a:spcBef>
              <a:defRPr sz="2300">
                <a:solidFill>
                  <a:srgbClr val="595959"/>
                </a:solidFill>
              </a:defRPr>
            </a:lvl1pPr>
            <a:lvl2pPr indent="609356" defTabSz="1218712">
              <a:spcBef>
                <a:spcPts val="500"/>
              </a:spcBef>
              <a:defRPr sz="2300">
                <a:solidFill>
                  <a:srgbClr val="595959"/>
                </a:solidFill>
              </a:defRPr>
            </a:lvl2pPr>
            <a:lvl3pPr indent="1218712" defTabSz="1218712">
              <a:spcBef>
                <a:spcPts val="500"/>
              </a:spcBef>
              <a:defRPr sz="2300">
                <a:solidFill>
                  <a:srgbClr val="595959"/>
                </a:solidFill>
              </a:defRPr>
            </a:lvl3pPr>
            <a:lvl4pPr indent="1828068" defTabSz="1218712">
              <a:spcBef>
                <a:spcPts val="500"/>
              </a:spcBef>
              <a:defRPr sz="2300">
                <a:solidFill>
                  <a:srgbClr val="595959"/>
                </a:solidFill>
              </a:defRPr>
            </a:lvl4pPr>
            <a:lvl5pPr indent="2437425" defTabSz="1218712">
              <a:spcBef>
                <a:spcPts val="500"/>
              </a:spcBef>
              <a:defRPr sz="2300">
                <a:solidFill>
                  <a:srgbClr val="595959"/>
                </a:solidFill>
              </a:defRPr>
            </a:lvl5pPr>
          </a:lstStyle>
          <a:p>
            <a:r>
              <a:t>Copy text in Arial Regular 20 - 32 point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58" name="Rectangle 86"/>
          <p:cNvSpPr txBox="1"/>
          <p:nvPr/>
        </p:nvSpPr>
        <p:spPr>
          <a:xfrm>
            <a:off x="11843798" y="6348970"/>
            <a:ext cx="328323" cy="328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87518">
              <a:lnSpc>
                <a:spcPct val="85000"/>
              </a:lnSpc>
              <a:defRPr sz="1200">
                <a:solidFill>
                  <a:srgbClr val="000000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endParaRPr/>
          </a:p>
        </p:txBody>
      </p:sp>
      <p:sp>
        <p:nvSpPr>
          <p:cNvPr id="6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40388" y="6373638"/>
            <a:ext cx="346539" cy="331613"/>
          </a:xfrm>
          <a:prstGeom prst="rect">
            <a:avLst/>
          </a:prstGeom>
        </p:spPr>
        <p:txBody>
          <a:bodyPr lIns="60971" tIns="60971" rIns="60971" bIns="60971"/>
          <a:lstStyle>
            <a:lvl1pPr>
              <a:defRPr sz="15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图片 7" descr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Rectangle 86"/>
          <p:cNvSpPr txBox="1"/>
          <p:nvPr/>
        </p:nvSpPr>
        <p:spPr>
          <a:xfrm>
            <a:off x="11843798" y="6348970"/>
            <a:ext cx="328323" cy="328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87518">
              <a:lnSpc>
                <a:spcPct val="85000"/>
              </a:lnSpc>
              <a:defRPr sz="1200">
                <a:solidFill>
                  <a:srgbClr val="000000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endParaRPr/>
          </a:p>
        </p:txBody>
      </p:sp>
      <p:sp>
        <p:nvSpPr>
          <p:cNvPr id="668" name="Title Text"/>
          <p:cNvSpPr txBox="1">
            <a:spLocks noGrp="1"/>
          </p:cNvSpPr>
          <p:nvPr>
            <p:ph type="title"/>
          </p:nvPr>
        </p:nvSpPr>
        <p:spPr>
          <a:xfrm>
            <a:off x="609838" y="275169"/>
            <a:ext cx="10977089" cy="593464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defTabSz="1218712">
              <a:lnSpc>
                <a:spcPct val="100000"/>
              </a:lnSpc>
              <a:defRPr sz="5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669" name="Body Level One…"/>
          <p:cNvSpPr txBox="1">
            <a:spLocks noGrp="1"/>
          </p:cNvSpPr>
          <p:nvPr>
            <p:ph type="body" idx="1"/>
          </p:nvPr>
        </p:nvSpPr>
        <p:spPr>
          <a:xfrm>
            <a:off x="609838" y="1044787"/>
            <a:ext cx="10977089" cy="5080849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marL="571156" indent="-571156" defTabSz="1218712">
              <a:spcBef>
                <a:spcPts val="500"/>
              </a:spcBef>
              <a:buSzPct val="100000"/>
              <a:buChar char="✓"/>
              <a:defRPr sz="2300">
                <a:solidFill>
                  <a:srgbClr val="000000"/>
                </a:solidFill>
              </a:defRPr>
            </a:lvl1pPr>
            <a:lvl2pPr marL="1162476" indent="-553120" defTabSz="1218712">
              <a:spcBef>
                <a:spcPts val="500"/>
              </a:spcBef>
              <a:buSzPct val="100000"/>
              <a:buChar char="✓"/>
              <a:defRPr sz="2300">
                <a:solidFill>
                  <a:srgbClr val="000000"/>
                </a:solidFill>
              </a:defRPr>
            </a:lvl2pPr>
            <a:lvl3pPr marL="1919331" indent="-700619" defTabSz="1218712">
              <a:spcBef>
                <a:spcPts val="500"/>
              </a:spcBef>
              <a:buSzPct val="100000"/>
              <a:buChar char="✓"/>
              <a:defRPr sz="2300">
                <a:solidFill>
                  <a:srgbClr val="000000"/>
                </a:solidFill>
              </a:defRPr>
            </a:lvl3pPr>
            <a:lvl4pPr marL="2484899" indent="-656830" defTabSz="1218712">
              <a:spcBef>
                <a:spcPts val="500"/>
              </a:spcBef>
              <a:buSzPct val="100000"/>
              <a:buChar char="✓"/>
              <a:defRPr sz="2300">
                <a:solidFill>
                  <a:srgbClr val="000000"/>
                </a:solidFill>
              </a:defRPr>
            </a:lvl4pPr>
            <a:lvl5pPr marL="3422671" indent="-985245" defTabSz="1218712">
              <a:spcBef>
                <a:spcPts val="500"/>
              </a:spcBef>
              <a:buSzPct val="100000"/>
              <a:buChar char="✓"/>
              <a:defRPr sz="23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图片 7" descr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678" name="Rectangle 86"/>
          <p:cNvSpPr txBox="1"/>
          <p:nvPr/>
        </p:nvSpPr>
        <p:spPr>
          <a:xfrm>
            <a:off x="11843798" y="6348970"/>
            <a:ext cx="328323" cy="328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87518">
              <a:lnSpc>
                <a:spcPct val="85000"/>
              </a:lnSpc>
              <a:defRPr sz="1200">
                <a:solidFill>
                  <a:srgbClr val="000000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endParaRPr/>
          </a:p>
        </p:txBody>
      </p:sp>
      <p:pic>
        <p:nvPicPr>
          <p:cNvPr id="679" name="图片 3" descr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"/>
            <a:ext cx="12196764" cy="5602266"/>
          </a:xfrm>
          <a:prstGeom prst="rect">
            <a:avLst/>
          </a:prstGeom>
          <a:ln w="12700">
            <a:miter lim="400000"/>
          </a:ln>
        </p:spPr>
      </p:pic>
      <p:sp>
        <p:nvSpPr>
          <p:cNvPr id="680" name="L 形 6"/>
          <p:cNvSpPr/>
          <p:nvPr/>
        </p:nvSpPr>
        <p:spPr>
          <a:xfrm rot="5400000">
            <a:off x="7853942" y="2130562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112">
              <a:defRPr sz="9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1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8996" y="907093"/>
            <a:ext cx="6559810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defTabSz="1218712">
              <a:lnSpc>
                <a:spcPct val="100000"/>
              </a:lnSpc>
              <a:defRPr sz="3100">
                <a:solidFill>
                  <a:srgbClr val="000000"/>
                </a:solidFill>
              </a:defRPr>
            </a:lvl1pPr>
          </a:lstStyle>
          <a:p>
            <a:r>
              <a:t>单击此处添加标题</a:t>
            </a:r>
          </a:p>
        </p:txBody>
      </p:sp>
      <p:sp>
        <p:nvSpPr>
          <p:cNvPr id="68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35843" cy="643927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marL="457017" indent="-457017" defTabSz="1218712">
              <a:spcBef>
                <a:spcPts val="300"/>
              </a:spcBef>
              <a:buSzPct val="100000"/>
              <a:buFont typeface="Arial"/>
              <a:buChar char="•"/>
              <a:defRPr sz="1300">
                <a:solidFill>
                  <a:srgbClr val="000000"/>
                </a:solidFill>
              </a:defRPr>
            </a:lvl1pPr>
            <a:lvl2pPr marL="746884" indent="-137528" defTabSz="1218712">
              <a:spcBef>
                <a:spcPts val="300"/>
              </a:spcBef>
              <a:buSzPct val="100000"/>
              <a:buFont typeface="Arial"/>
              <a:buChar char="–"/>
              <a:defRPr sz="1300">
                <a:solidFill>
                  <a:srgbClr val="000000"/>
                </a:solidFill>
              </a:defRPr>
            </a:lvl2pPr>
            <a:lvl3pPr marL="1346480" indent="-127768" defTabSz="1218712">
              <a:spcBef>
                <a:spcPts val="300"/>
              </a:spcBef>
              <a:buSzPct val="100000"/>
              <a:buFont typeface="Arial"/>
              <a:buChar char="•"/>
              <a:defRPr sz="1300">
                <a:solidFill>
                  <a:srgbClr val="000000"/>
                </a:solidFill>
              </a:defRPr>
            </a:lvl3pPr>
            <a:lvl4pPr marL="1980407" indent="-152338" defTabSz="1218712">
              <a:spcBef>
                <a:spcPts val="300"/>
              </a:spcBef>
              <a:buSzPct val="100000"/>
              <a:buFont typeface="Arial"/>
              <a:buChar char="–"/>
              <a:defRPr sz="1300">
                <a:solidFill>
                  <a:srgbClr val="000000"/>
                </a:solidFill>
              </a:defRPr>
            </a:lvl4pPr>
            <a:lvl5pPr marL="2589764" indent="-152339" defTabSz="1218712">
              <a:spcBef>
                <a:spcPts val="300"/>
              </a:spcBef>
              <a:buSzPct val="100000"/>
              <a:buFont typeface="Arial"/>
              <a:buChar char="»"/>
              <a:defRPr sz="1300">
                <a:solidFill>
                  <a:srgbClr val="000000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图片 7" descr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691" name="Rectangle 86"/>
          <p:cNvSpPr txBox="1"/>
          <p:nvPr/>
        </p:nvSpPr>
        <p:spPr>
          <a:xfrm>
            <a:off x="11843798" y="6348970"/>
            <a:ext cx="328323" cy="328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87518">
              <a:lnSpc>
                <a:spcPct val="85000"/>
              </a:lnSpc>
              <a:defRPr sz="1200">
                <a:solidFill>
                  <a:srgbClr val="000000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endParaRPr/>
          </a:p>
        </p:txBody>
      </p:sp>
      <p:sp>
        <p:nvSpPr>
          <p:cNvPr id="69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033619" y="1843090"/>
            <a:ext cx="10122061" cy="3013725"/>
          </a:xfrm>
          <a:prstGeom prst="rect">
            <a:avLst/>
          </a:prstGeom>
        </p:spPr>
        <p:txBody>
          <a:bodyPr lIns="89999" tIns="89999" rIns="89999" bIns="89999">
            <a:normAutofit/>
          </a:bodyPr>
          <a:lstStyle>
            <a:lvl1pPr marL="412584" indent="-398304" defTabSz="1218712">
              <a:lnSpc>
                <a:spcPct val="70000"/>
              </a:lnSpc>
              <a:spcBef>
                <a:spcPts val="500"/>
              </a:spcBef>
              <a:buSzPct val="100000"/>
              <a:buAutoNum type="arabicPeriod"/>
              <a:defRPr sz="21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246624" indent="-232344" defTabSz="1218712">
              <a:lnSpc>
                <a:spcPct val="70000"/>
              </a:lnSpc>
              <a:spcBef>
                <a:spcPts val="500"/>
              </a:spcBef>
              <a:buSzPct val="100000"/>
              <a:buAutoNum type="arabicPeriod"/>
              <a:defRPr sz="21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14281" defTabSz="1218712">
              <a:lnSpc>
                <a:spcPct val="70000"/>
              </a:lnSpc>
              <a:spcBef>
                <a:spcPts val="500"/>
              </a:spcBef>
              <a:defRPr sz="21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14281" defTabSz="1218712">
              <a:lnSpc>
                <a:spcPct val="70000"/>
              </a:lnSpc>
              <a:spcBef>
                <a:spcPts val="500"/>
              </a:spcBef>
              <a:defRPr sz="21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14281" defTabSz="1218712">
              <a:lnSpc>
                <a:spcPct val="70000"/>
              </a:lnSpc>
              <a:spcBef>
                <a:spcPts val="500"/>
              </a:spcBef>
              <a:defRPr sz="21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93" name="直线连接符 14"/>
          <p:cNvSpPr/>
          <p:nvPr/>
        </p:nvSpPr>
        <p:spPr>
          <a:xfrm flipH="1" flipV="1">
            <a:off x="1029919" y="1349255"/>
            <a:ext cx="885968" cy="1"/>
          </a:xfrm>
          <a:prstGeom prst="line">
            <a:avLst/>
          </a:prstGeom>
          <a:ln w="28575">
            <a:solidFill>
              <a:srgbClr val="C7000B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94" name="文本框 16"/>
          <p:cNvSpPr txBox="1"/>
          <p:nvPr/>
        </p:nvSpPr>
        <p:spPr>
          <a:xfrm>
            <a:off x="964636" y="630374"/>
            <a:ext cx="993141" cy="713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914112">
              <a:defRPr sz="3500"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目录</a:t>
            </a:r>
          </a:p>
        </p:txBody>
      </p:sp>
      <p:sp>
        <p:nvSpPr>
          <p:cNvPr id="6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图片 8" descr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7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24113" y="6413474"/>
            <a:ext cx="273657" cy="264256"/>
          </a:xfrm>
          <a:prstGeom prst="rect">
            <a:avLst/>
          </a:prstGeom>
        </p:spPr>
        <p:txBody>
          <a:bodyPr anchor="t"/>
          <a:lstStyle>
            <a:lvl1pPr algn="l" defTabSz="914112">
              <a:defRPr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04" name="Title Text"/>
          <p:cNvSpPr txBox="1">
            <a:spLocks noGrp="1"/>
          </p:cNvSpPr>
          <p:nvPr>
            <p:ph type="title"/>
          </p:nvPr>
        </p:nvSpPr>
        <p:spPr>
          <a:xfrm>
            <a:off x="609838" y="1"/>
            <a:ext cx="10977089" cy="868631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defTabSz="1218712">
              <a:lnSpc>
                <a:spcPct val="100000"/>
              </a:lnSpc>
              <a:defRPr sz="31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705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81" y="1044334"/>
            <a:ext cx="10977405" cy="5488305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marL="457017" indent="-457017" defTabSz="1218712">
              <a:spcBef>
                <a:spcPts val="500"/>
              </a:spcBef>
              <a:buSzPct val="100000"/>
              <a:buFont typeface="Arial"/>
              <a:buChar char="•"/>
              <a:defRPr sz="2300" b="1">
                <a:solidFill>
                  <a:srgbClr val="000000"/>
                </a:solidFill>
              </a:defRPr>
            </a:lvl1pPr>
            <a:lvl2pPr marL="1070382" indent="-461026" defTabSz="1218712">
              <a:spcBef>
                <a:spcPts val="500"/>
              </a:spcBef>
              <a:buSzPct val="100000"/>
              <a:buFont typeface="Arial"/>
              <a:buChar char="–"/>
              <a:defRPr sz="2300" b="1">
                <a:solidFill>
                  <a:srgbClr val="000000"/>
                </a:solidFill>
              </a:defRPr>
            </a:lvl2pPr>
            <a:lvl3pPr marL="1685884" indent="-467172" defTabSz="1218712">
              <a:spcBef>
                <a:spcPts val="500"/>
              </a:spcBef>
              <a:buSzPct val="100000"/>
              <a:buFont typeface="Arial"/>
              <a:buChar char="•"/>
              <a:defRPr sz="2300" b="1">
                <a:solidFill>
                  <a:srgbClr val="000000"/>
                </a:solidFill>
              </a:defRPr>
            </a:lvl3pPr>
            <a:lvl4pPr marL="2367114" indent="-539045" defTabSz="1218712">
              <a:spcBef>
                <a:spcPts val="500"/>
              </a:spcBef>
              <a:buSzPct val="100000"/>
              <a:buFont typeface="Arial"/>
              <a:buChar char="–"/>
              <a:defRPr sz="2300" b="1">
                <a:solidFill>
                  <a:srgbClr val="000000"/>
                </a:solidFill>
              </a:defRPr>
            </a:lvl4pPr>
            <a:lvl5pPr marL="2976470" indent="-539045" defTabSz="1218712">
              <a:spcBef>
                <a:spcPts val="500"/>
              </a:spcBef>
              <a:buSzPct val="100000"/>
              <a:buFont typeface="Arial"/>
              <a:buChar char="»"/>
              <a:defRPr sz="2300" b="1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图片 8" descr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7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24113" y="6413474"/>
            <a:ext cx="273657" cy="264256"/>
          </a:xfrm>
          <a:prstGeom prst="rect">
            <a:avLst/>
          </a:prstGeom>
        </p:spPr>
        <p:txBody>
          <a:bodyPr anchor="t"/>
          <a:lstStyle>
            <a:lvl1pPr algn="l" defTabSz="914112">
              <a:defRPr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14" name="Title Text"/>
          <p:cNvSpPr txBox="1">
            <a:spLocks noGrp="1"/>
          </p:cNvSpPr>
          <p:nvPr>
            <p:ph type="title"/>
          </p:nvPr>
        </p:nvSpPr>
        <p:spPr>
          <a:xfrm>
            <a:off x="609838" y="275169"/>
            <a:ext cx="10977089" cy="593464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defTabSz="1218712">
              <a:lnSpc>
                <a:spcPct val="100000"/>
              </a:lnSpc>
              <a:defRPr sz="31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图片 8" descr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7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24113" y="6413474"/>
            <a:ext cx="273657" cy="264256"/>
          </a:xfrm>
          <a:prstGeom prst="rect">
            <a:avLst/>
          </a:prstGeom>
        </p:spPr>
        <p:txBody>
          <a:bodyPr anchor="t"/>
          <a:lstStyle>
            <a:lvl1pPr algn="l" defTabSz="914112">
              <a:defRPr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创新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"/>
          <p:cNvSpPr/>
          <p:nvPr/>
        </p:nvSpPr>
        <p:spPr>
          <a:xfrm>
            <a:off x="-1" y="5590902"/>
            <a:ext cx="12196765" cy="12670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666666"/>
                </a:solidFill>
              </a:defRPr>
            </a:pPr>
            <a:endParaRPr/>
          </a:p>
        </p:txBody>
      </p:sp>
      <p:pic>
        <p:nvPicPr>
          <p:cNvPr id="39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751" y="5970990"/>
            <a:ext cx="2260801" cy="489279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L 形 8"/>
          <p:cNvSpPr/>
          <p:nvPr/>
        </p:nvSpPr>
        <p:spPr>
          <a:xfrm rot="5400000">
            <a:off x="5945516" y="2323519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rgbClr val="666666"/>
                </a:solidFill>
              </a:defRPr>
            </a:pPr>
            <a:endParaRPr/>
          </a:p>
        </p:txBody>
      </p:sp>
      <p:sp>
        <p:nvSpPr>
          <p:cNvPr id="41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8995" y="907092"/>
            <a:ext cx="6559810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t>单击此处添加标题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35843" cy="6439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400">
                <a:solidFill>
                  <a:srgbClr val="1D1D1A"/>
                </a:solidFill>
              </a:defRPr>
            </a:lvl1pPr>
            <a:lvl2pPr>
              <a:defRPr sz="1400">
                <a:solidFill>
                  <a:srgbClr val="1D1D1A"/>
                </a:solidFill>
              </a:defRPr>
            </a:lvl2pPr>
            <a:lvl3pPr>
              <a:defRPr sz="1400">
                <a:solidFill>
                  <a:srgbClr val="1D1D1A"/>
                </a:solidFill>
              </a:defRPr>
            </a:lvl3pPr>
            <a:lvl4pPr>
              <a:defRPr sz="1400">
                <a:solidFill>
                  <a:srgbClr val="1D1D1A"/>
                </a:solidFill>
              </a:defRPr>
            </a:lvl4pPr>
            <a:lvl5pPr>
              <a:defRPr sz="14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913588" y="6227190"/>
            <a:ext cx="1617171" cy="32275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 sz="900">
                <a:solidFill>
                  <a:srgbClr val="1D1D1A"/>
                </a:solidFill>
              </a:defRPr>
            </a:pPr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图片 8" descr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7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24113" y="6413474"/>
            <a:ext cx="273657" cy="264256"/>
          </a:xfrm>
          <a:prstGeom prst="rect">
            <a:avLst/>
          </a:prstGeom>
        </p:spPr>
        <p:txBody>
          <a:bodyPr anchor="t"/>
          <a:lstStyle>
            <a:lvl1pPr algn="l" defTabSz="914112">
              <a:defRPr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31" name="Title Text"/>
          <p:cNvSpPr txBox="1">
            <a:spLocks noGrp="1"/>
          </p:cNvSpPr>
          <p:nvPr>
            <p:ph type="title"/>
          </p:nvPr>
        </p:nvSpPr>
        <p:spPr>
          <a:xfrm>
            <a:off x="610215" y="364573"/>
            <a:ext cx="10519667" cy="702029"/>
          </a:xfrm>
          <a:prstGeom prst="rect">
            <a:avLst/>
          </a:prstGeom>
        </p:spPr>
        <p:txBody>
          <a:bodyPr>
            <a:normAutofit/>
          </a:bodyPr>
          <a:lstStyle>
            <a:lvl1pPr defTabSz="1218712">
              <a:lnSpc>
                <a:spcPct val="100000"/>
              </a:lnSpc>
              <a:defRPr sz="31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图片 8" descr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7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24113" y="6413474"/>
            <a:ext cx="273657" cy="264256"/>
          </a:xfrm>
          <a:prstGeom prst="rect">
            <a:avLst/>
          </a:prstGeom>
        </p:spPr>
        <p:txBody>
          <a:bodyPr anchor="t"/>
          <a:lstStyle>
            <a:lvl1pPr algn="l" defTabSz="914112">
              <a:defRPr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图片 8" descr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7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24113" y="6413474"/>
            <a:ext cx="273657" cy="264256"/>
          </a:xfrm>
          <a:prstGeom prst="rect">
            <a:avLst/>
          </a:prstGeom>
        </p:spPr>
        <p:txBody>
          <a:bodyPr anchor="t"/>
          <a:lstStyle>
            <a:lvl1pPr algn="l" defTabSz="914112">
              <a:defRPr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图片 8" descr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7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24113" y="6413474"/>
            <a:ext cx="273657" cy="264256"/>
          </a:xfrm>
          <a:prstGeom prst="rect">
            <a:avLst/>
          </a:prstGeom>
        </p:spPr>
        <p:txBody>
          <a:bodyPr anchor="t"/>
          <a:lstStyle>
            <a:lvl1pPr algn="l" defTabSz="914112">
              <a:defRPr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56" name="Title Text"/>
          <p:cNvSpPr txBox="1">
            <a:spLocks noGrp="1"/>
          </p:cNvSpPr>
          <p:nvPr>
            <p:ph type="title"/>
          </p:nvPr>
        </p:nvSpPr>
        <p:spPr>
          <a:xfrm>
            <a:off x="609838" y="275169"/>
            <a:ext cx="10977089" cy="593464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defTabSz="1218712">
              <a:lnSpc>
                <a:spcPct val="100000"/>
              </a:lnSpc>
              <a:defRPr sz="31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TextBox 2"/>
          <p:cNvSpPr txBox="1"/>
          <p:nvPr/>
        </p:nvSpPr>
        <p:spPr>
          <a:xfrm>
            <a:off x="1141187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112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7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493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881" name="Group 87"/>
          <p:cNvGrpSpPr/>
          <p:nvPr/>
        </p:nvGrpSpPr>
        <p:grpSpPr>
          <a:xfrm>
            <a:off x="12290470" y="2608802"/>
            <a:ext cx="1963324" cy="4250104"/>
            <a:chOff x="0" y="0"/>
            <a:chExt cx="1963322" cy="4250103"/>
          </a:xfrm>
        </p:grpSpPr>
        <p:grpSp>
          <p:nvGrpSpPr>
            <p:cNvPr id="767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76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66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768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112"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771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7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70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774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7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73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777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7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76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780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7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79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783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78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2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786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78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85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787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112"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790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78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89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793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7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92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796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79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95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799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79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98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802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80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01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805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80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04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808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80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07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811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80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10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814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81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13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817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8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16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820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81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19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823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82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822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826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82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25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829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82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28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832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83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31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835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83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34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838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83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37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841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83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40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844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84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43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847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84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846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850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84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49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853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85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52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856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85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55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859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85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58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862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86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61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865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86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64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868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86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67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871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86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70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874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87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73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877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87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76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880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87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79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882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88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29175" y="456133"/>
            <a:ext cx="10740640" cy="53526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1187322">
              <a:lnSpc>
                <a:spcPts val="3400"/>
              </a:lnSpc>
              <a:defRPr sz="1900" b="1">
                <a:solidFill>
                  <a:srgbClr val="AF0023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593425" defTabSz="1187322">
              <a:lnSpc>
                <a:spcPts val="3400"/>
              </a:lnSpc>
              <a:defRPr sz="1900" b="1">
                <a:solidFill>
                  <a:srgbClr val="AF0023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1186848" defTabSz="1187322">
              <a:lnSpc>
                <a:spcPts val="3400"/>
              </a:lnSpc>
              <a:defRPr sz="1900" b="1">
                <a:solidFill>
                  <a:srgbClr val="AF0023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1780274" defTabSz="1187322">
              <a:lnSpc>
                <a:spcPts val="3400"/>
              </a:lnSpc>
              <a:defRPr sz="1900" b="1">
                <a:solidFill>
                  <a:srgbClr val="AF0023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2373697" defTabSz="1187322">
              <a:lnSpc>
                <a:spcPts val="3400"/>
              </a:lnSpc>
              <a:defRPr sz="1900" b="1">
                <a:solidFill>
                  <a:srgbClr val="AF0023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r>
              <a:t>单击此处添加标题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" name="图片 7" descr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89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891" name="Rectangle 86"/>
          <p:cNvSpPr txBox="1"/>
          <p:nvPr/>
        </p:nvSpPr>
        <p:spPr>
          <a:xfrm>
            <a:off x="11843798" y="6348969"/>
            <a:ext cx="328323" cy="37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87914">
              <a:lnSpc>
                <a:spcPct val="85000"/>
              </a:lnSpc>
              <a:defRPr sz="1300">
                <a:solidFill>
                  <a:srgbClr val="000000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endParaRPr/>
          </a:p>
        </p:txBody>
      </p:sp>
      <p:sp>
        <p:nvSpPr>
          <p:cNvPr id="892" name="Headline in Arial Regular 36 point"/>
          <p:cNvSpPr txBox="1">
            <a:spLocks noGrp="1"/>
          </p:cNvSpPr>
          <p:nvPr>
            <p:ph type="title" hasCustomPrompt="1"/>
          </p:nvPr>
        </p:nvSpPr>
        <p:spPr>
          <a:xfrm>
            <a:off x="517655" y="165101"/>
            <a:ext cx="11161454" cy="888187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defTabSz="1219200">
              <a:lnSpc>
                <a:spcPct val="100000"/>
              </a:lnSpc>
              <a:defRPr sz="27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Headline in Arial Regular 36 point</a:t>
            </a:r>
          </a:p>
        </p:txBody>
      </p:sp>
      <p:sp>
        <p:nvSpPr>
          <p:cNvPr id="89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517655" y="1269261"/>
            <a:ext cx="11161454" cy="5031594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defTabSz="1219200">
              <a:spcBef>
                <a:spcPts val="500"/>
              </a:spcBef>
              <a:defRPr sz="2400">
                <a:solidFill>
                  <a:srgbClr val="595959"/>
                </a:solidFill>
              </a:defRPr>
            </a:lvl1pPr>
            <a:lvl2pPr indent="609600" defTabSz="1219200">
              <a:spcBef>
                <a:spcPts val="500"/>
              </a:spcBef>
              <a:defRPr sz="2400">
                <a:solidFill>
                  <a:srgbClr val="595959"/>
                </a:solidFill>
              </a:defRPr>
            </a:lvl2pPr>
            <a:lvl3pPr indent="1219200" defTabSz="1219200">
              <a:spcBef>
                <a:spcPts val="500"/>
              </a:spcBef>
              <a:defRPr sz="2400">
                <a:solidFill>
                  <a:srgbClr val="595959"/>
                </a:solidFill>
              </a:defRPr>
            </a:lvl3pPr>
            <a:lvl4pPr indent="1828800" defTabSz="1219200">
              <a:spcBef>
                <a:spcPts val="500"/>
              </a:spcBef>
              <a:defRPr sz="2400">
                <a:solidFill>
                  <a:srgbClr val="595959"/>
                </a:solidFill>
              </a:defRPr>
            </a:lvl4pPr>
            <a:lvl5pPr indent="2438400" defTabSz="1219200">
              <a:spcBef>
                <a:spcPts val="500"/>
              </a:spcBef>
              <a:defRPr sz="2400">
                <a:solidFill>
                  <a:srgbClr val="595959"/>
                </a:solidFill>
              </a:defRPr>
            </a:lvl5pPr>
          </a:lstStyle>
          <a:p>
            <a:r>
              <a:t>Copy text in Arial Regular 20 - 32 point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94" name="Rectangle 86"/>
          <p:cNvSpPr txBox="1"/>
          <p:nvPr/>
        </p:nvSpPr>
        <p:spPr>
          <a:xfrm>
            <a:off x="11843798" y="6348969"/>
            <a:ext cx="328323" cy="37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87914">
              <a:lnSpc>
                <a:spcPct val="85000"/>
              </a:lnSpc>
              <a:defRPr sz="1300">
                <a:solidFill>
                  <a:srgbClr val="000000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endParaRPr/>
          </a:p>
        </p:txBody>
      </p:sp>
      <p:sp>
        <p:nvSpPr>
          <p:cNvPr id="8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26262" y="6367496"/>
            <a:ext cx="360665" cy="343897"/>
          </a:xfrm>
          <a:prstGeom prst="rect">
            <a:avLst/>
          </a:prstGeom>
        </p:spPr>
        <p:txBody>
          <a:bodyPr lIns="60971" tIns="60971" rIns="60971" bIns="60971"/>
          <a:lstStyle>
            <a:lvl1pPr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683" y="5970032"/>
            <a:ext cx="2256666" cy="49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903" name="图片 3" descr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"/>
            <a:ext cx="12196764" cy="5602266"/>
          </a:xfrm>
          <a:prstGeom prst="rect">
            <a:avLst/>
          </a:prstGeom>
          <a:ln w="12700">
            <a:miter lim="400000"/>
          </a:ln>
        </p:spPr>
      </p:pic>
      <p:sp>
        <p:nvSpPr>
          <p:cNvPr id="904" name="L 形 6"/>
          <p:cNvSpPr/>
          <p:nvPr/>
        </p:nvSpPr>
        <p:spPr>
          <a:xfrm rot="5400000">
            <a:off x="7853942" y="2130562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112">
              <a:defRPr sz="900"/>
            </a:pPr>
            <a:endParaRPr/>
          </a:p>
        </p:txBody>
      </p:sp>
      <p:sp>
        <p:nvSpPr>
          <p:cNvPr id="905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8996" y="907093"/>
            <a:ext cx="6559810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defTabSz="914034">
              <a:defRPr sz="3100"/>
            </a:lvl1pPr>
          </a:lstStyle>
          <a:p>
            <a:r>
              <a:t>单击此处添加标题</a:t>
            </a:r>
          </a:p>
        </p:txBody>
      </p:sp>
      <p:sp>
        <p:nvSpPr>
          <p:cNvPr id="90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35843" cy="6439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914034">
              <a:defRPr sz="1300">
                <a:solidFill>
                  <a:srgbClr val="1D1D1A"/>
                </a:solidFill>
              </a:defRPr>
            </a:lvl1pPr>
            <a:lvl2pPr indent="457017" defTabSz="914034">
              <a:defRPr sz="1300">
                <a:solidFill>
                  <a:srgbClr val="1D1D1A"/>
                </a:solidFill>
              </a:defRPr>
            </a:lvl2pPr>
            <a:lvl3pPr indent="914034" defTabSz="914034">
              <a:defRPr sz="1300">
                <a:solidFill>
                  <a:srgbClr val="1D1D1A"/>
                </a:solidFill>
              </a:defRPr>
            </a:lvl3pPr>
            <a:lvl4pPr indent="1371051" defTabSz="914034">
              <a:defRPr sz="1300">
                <a:solidFill>
                  <a:srgbClr val="1D1D1A"/>
                </a:solidFill>
              </a:defRPr>
            </a:lvl4pPr>
            <a:lvl5pPr indent="1828068" defTabSz="914034">
              <a:defRPr sz="13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4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683" y="5970032"/>
            <a:ext cx="2256666" cy="49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915" name="图片 13" descr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"/>
            <a:ext cx="12196764" cy="5602266"/>
          </a:xfrm>
          <a:prstGeom prst="rect">
            <a:avLst/>
          </a:prstGeom>
          <a:ln w="12700">
            <a:miter lim="400000"/>
          </a:ln>
        </p:spPr>
      </p:pic>
      <p:sp>
        <p:nvSpPr>
          <p:cNvPr id="916" name="L 形 17"/>
          <p:cNvSpPr/>
          <p:nvPr/>
        </p:nvSpPr>
        <p:spPr>
          <a:xfrm rot="5400000">
            <a:off x="5824025" y="2568635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112">
              <a:defRPr sz="900"/>
            </a:pPr>
            <a:endParaRPr/>
          </a:p>
        </p:txBody>
      </p:sp>
      <p:sp>
        <p:nvSpPr>
          <p:cNvPr id="917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8996" y="907093"/>
            <a:ext cx="6559810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defTabSz="914034">
              <a:defRPr sz="3100"/>
            </a:lvl1pPr>
          </a:lstStyle>
          <a:p>
            <a:r>
              <a:t>单击此处添加标题</a:t>
            </a:r>
          </a:p>
        </p:txBody>
      </p:sp>
      <p:sp>
        <p:nvSpPr>
          <p:cNvPr id="91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35843" cy="6439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914034">
              <a:defRPr sz="1300">
                <a:solidFill>
                  <a:srgbClr val="1D1D1A"/>
                </a:solidFill>
              </a:defRPr>
            </a:lvl1pPr>
            <a:lvl2pPr indent="457017" defTabSz="914034">
              <a:defRPr sz="1300">
                <a:solidFill>
                  <a:srgbClr val="1D1D1A"/>
                </a:solidFill>
              </a:defRPr>
            </a:lvl2pPr>
            <a:lvl3pPr indent="914034" defTabSz="914034">
              <a:defRPr sz="1300">
                <a:solidFill>
                  <a:srgbClr val="1D1D1A"/>
                </a:solidFill>
              </a:defRPr>
            </a:lvl3pPr>
            <a:lvl4pPr indent="1371051" defTabSz="914034">
              <a:defRPr sz="1300">
                <a:solidFill>
                  <a:srgbClr val="1D1D1A"/>
                </a:solidFill>
              </a:defRPr>
            </a:lvl4pPr>
            <a:lvl5pPr indent="1828068" defTabSz="914034">
              <a:defRPr sz="13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灯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6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683" y="5970032"/>
            <a:ext cx="2256666" cy="49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927" name="图片 3" descr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"/>
            <a:ext cx="12196996" cy="5602266"/>
          </a:xfrm>
          <a:prstGeom prst="rect">
            <a:avLst/>
          </a:prstGeom>
          <a:ln w="12700">
            <a:miter lim="400000"/>
          </a:ln>
        </p:spPr>
      </p:pic>
      <p:sp>
        <p:nvSpPr>
          <p:cNvPr id="928" name="L 形 10"/>
          <p:cNvSpPr/>
          <p:nvPr/>
        </p:nvSpPr>
        <p:spPr>
          <a:xfrm rot="5400000">
            <a:off x="7881370" y="1995747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112">
              <a:defRPr sz="900"/>
            </a:pPr>
            <a:endParaRPr/>
          </a:p>
        </p:txBody>
      </p:sp>
      <p:sp>
        <p:nvSpPr>
          <p:cNvPr id="929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8996" y="907093"/>
            <a:ext cx="6559810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defTabSz="914034">
              <a:defRPr sz="3100"/>
            </a:lvl1pPr>
          </a:lstStyle>
          <a:p>
            <a:r>
              <a:t>单击此处添加标题</a:t>
            </a:r>
          </a:p>
        </p:txBody>
      </p:sp>
      <p:sp>
        <p:nvSpPr>
          <p:cNvPr id="93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35843" cy="6439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914034">
              <a:defRPr sz="1300">
                <a:solidFill>
                  <a:srgbClr val="1D1D1A"/>
                </a:solidFill>
              </a:defRPr>
            </a:lvl1pPr>
            <a:lvl2pPr indent="457017" defTabSz="914034">
              <a:defRPr sz="1300">
                <a:solidFill>
                  <a:srgbClr val="1D1D1A"/>
                </a:solidFill>
              </a:defRPr>
            </a:lvl2pPr>
            <a:lvl3pPr indent="914034" defTabSz="914034">
              <a:defRPr sz="1300">
                <a:solidFill>
                  <a:srgbClr val="1D1D1A"/>
                </a:solidFill>
              </a:defRPr>
            </a:lvl3pPr>
            <a:lvl4pPr indent="1371051" defTabSz="914034">
              <a:defRPr sz="1300">
                <a:solidFill>
                  <a:srgbClr val="1D1D1A"/>
                </a:solidFill>
              </a:defRPr>
            </a:lvl4pPr>
            <a:lvl5pPr indent="1828068" defTabSz="914034">
              <a:defRPr sz="13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创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8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683" y="5970032"/>
            <a:ext cx="2256666" cy="49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939" name="图片 3" descr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"/>
            <a:ext cx="12196764" cy="5602266"/>
          </a:xfrm>
          <a:prstGeom prst="rect">
            <a:avLst/>
          </a:prstGeom>
          <a:ln w="12700">
            <a:miter lim="400000"/>
          </a:ln>
        </p:spPr>
      </p:pic>
      <p:sp>
        <p:nvSpPr>
          <p:cNvPr id="940" name="L 形 8"/>
          <p:cNvSpPr/>
          <p:nvPr/>
        </p:nvSpPr>
        <p:spPr>
          <a:xfrm rot="5400000">
            <a:off x="5945516" y="2323519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112">
              <a:defRPr sz="900"/>
            </a:pPr>
            <a:endParaRPr/>
          </a:p>
        </p:txBody>
      </p:sp>
      <p:sp>
        <p:nvSpPr>
          <p:cNvPr id="941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8996" y="907093"/>
            <a:ext cx="6559810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defTabSz="914034">
              <a:defRPr sz="3100"/>
            </a:lvl1pPr>
          </a:lstStyle>
          <a:p>
            <a:r>
              <a:t>单击此处添加标题</a:t>
            </a:r>
          </a:p>
        </p:txBody>
      </p:sp>
      <p:sp>
        <p:nvSpPr>
          <p:cNvPr id="94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35843" cy="6439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914034">
              <a:defRPr sz="1300">
                <a:solidFill>
                  <a:srgbClr val="1D1D1A"/>
                </a:solidFill>
              </a:defRPr>
            </a:lvl1pPr>
            <a:lvl2pPr indent="457017" defTabSz="914034">
              <a:defRPr sz="1300">
                <a:solidFill>
                  <a:srgbClr val="1D1D1A"/>
                </a:solidFill>
              </a:defRPr>
            </a:lvl2pPr>
            <a:lvl3pPr indent="914034" defTabSz="914034">
              <a:defRPr sz="1300">
                <a:solidFill>
                  <a:srgbClr val="1D1D1A"/>
                </a:solidFill>
              </a:defRPr>
            </a:lvl3pPr>
            <a:lvl4pPr indent="1371051" defTabSz="914034">
              <a:defRPr sz="1300">
                <a:solidFill>
                  <a:srgbClr val="1D1D1A"/>
                </a:solidFill>
              </a:defRPr>
            </a:lvl4pPr>
            <a:lvl5pPr indent="1828068" defTabSz="914034">
              <a:defRPr sz="13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攀登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3"/>
          <p:cNvSpPr/>
          <p:nvPr/>
        </p:nvSpPr>
        <p:spPr>
          <a:xfrm>
            <a:off x="-1" y="5590902"/>
            <a:ext cx="12196765" cy="12670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666666"/>
                </a:solidFill>
              </a:defRPr>
            </a:pPr>
            <a:endParaRPr/>
          </a:p>
        </p:txBody>
      </p:sp>
      <p:pic>
        <p:nvPicPr>
          <p:cNvPr id="52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751" y="5970990"/>
            <a:ext cx="2260801" cy="489279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8995" y="907092"/>
            <a:ext cx="6559810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t>单击此处添加标题</a:t>
            </a:r>
          </a:p>
        </p:txBody>
      </p:sp>
      <p:sp>
        <p:nvSpPr>
          <p:cNvPr id="54" name="L 形 7"/>
          <p:cNvSpPr/>
          <p:nvPr/>
        </p:nvSpPr>
        <p:spPr>
          <a:xfrm rot="5400000">
            <a:off x="7929967" y="1657555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rgbClr val="666666"/>
                </a:solidFill>
              </a:defRPr>
            </a:pPr>
            <a:endParaRPr/>
          </a:p>
        </p:txBody>
      </p:sp>
      <p:sp>
        <p:nvSpPr>
          <p:cNvPr id="5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35843" cy="6439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400">
                <a:solidFill>
                  <a:srgbClr val="1D1D1A"/>
                </a:solidFill>
              </a:defRPr>
            </a:lvl1pPr>
            <a:lvl2pPr>
              <a:defRPr sz="1400">
                <a:solidFill>
                  <a:srgbClr val="1D1D1A"/>
                </a:solidFill>
              </a:defRPr>
            </a:lvl2pPr>
            <a:lvl3pPr>
              <a:defRPr sz="1400">
                <a:solidFill>
                  <a:srgbClr val="1D1D1A"/>
                </a:solidFill>
              </a:defRPr>
            </a:lvl3pPr>
            <a:lvl4pPr>
              <a:defRPr sz="1400">
                <a:solidFill>
                  <a:srgbClr val="1D1D1A"/>
                </a:solidFill>
              </a:defRPr>
            </a:lvl4pPr>
            <a:lvl5pPr>
              <a:defRPr sz="14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913588" y="6227190"/>
            <a:ext cx="1617171" cy="32275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 sz="900">
                <a:solidFill>
                  <a:srgbClr val="1D1D1A"/>
                </a:solidFill>
              </a:defRPr>
            </a:pPr>
            <a:endParaRPr/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0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683" y="5970032"/>
            <a:ext cx="2256666" cy="49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951" name="图片 6" descr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04" y="0"/>
            <a:ext cx="12201067" cy="5602262"/>
          </a:xfrm>
          <a:prstGeom prst="rect">
            <a:avLst/>
          </a:prstGeom>
          <a:ln w="12700">
            <a:miter lim="400000"/>
          </a:ln>
        </p:spPr>
      </p:pic>
      <p:sp>
        <p:nvSpPr>
          <p:cNvPr id="952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6463" y="907582"/>
            <a:ext cx="6610329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defTabSz="914034">
              <a:defRPr sz="3100"/>
            </a:lvl1pPr>
          </a:lstStyle>
          <a:p>
            <a:r>
              <a:t>单击此处添加标题</a:t>
            </a:r>
          </a:p>
        </p:txBody>
      </p:sp>
      <p:sp>
        <p:nvSpPr>
          <p:cNvPr id="953" name="L 形 7"/>
          <p:cNvSpPr/>
          <p:nvPr/>
        </p:nvSpPr>
        <p:spPr>
          <a:xfrm rot="10800000">
            <a:off x="10502896" y="1522948"/>
            <a:ext cx="717937" cy="701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43" y="0"/>
                </a:lnTo>
                <a:lnTo>
                  <a:pt x="643" y="20900"/>
                </a:lnTo>
                <a:lnTo>
                  <a:pt x="21600" y="2090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112">
              <a:defRPr sz="900"/>
            </a:pPr>
            <a:endParaRPr/>
          </a:p>
        </p:txBody>
      </p:sp>
      <p:sp>
        <p:nvSpPr>
          <p:cNvPr id="95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77531" cy="6439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914034">
              <a:defRPr sz="1300">
                <a:solidFill>
                  <a:srgbClr val="1D1D1A"/>
                </a:solidFill>
              </a:defRPr>
            </a:lvl1pPr>
            <a:lvl2pPr indent="457017" defTabSz="914034">
              <a:defRPr sz="1300">
                <a:solidFill>
                  <a:srgbClr val="1D1D1A"/>
                </a:solidFill>
              </a:defRPr>
            </a:lvl2pPr>
            <a:lvl3pPr indent="914034" defTabSz="914034">
              <a:defRPr sz="1300">
                <a:solidFill>
                  <a:srgbClr val="1D1D1A"/>
                </a:solidFill>
              </a:defRPr>
            </a:lvl3pPr>
            <a:lvl4pPr indent="1371051" defTabSz="914034">
              <a:defRPr sz="1300">
                <a:solidFill>
                  <a:srgbClr val="1D1D1A"/>
                </a:solidFill>
              </a:defRPr>
            </a:lvl4pPr>
            <a:lvl5pPr indent="1828068" defTabSz="914034">
              <a:defRPr sz="13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攀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683" y="5970032"/>
            <a:ext cx="2256666" cy="49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963" name="图片 3" descr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36206"/>
            <a:ext cx="12196764" cy="5638471"/>
          </a:xfrm>
          <a:prstGeom prst="rect">
            <a:avLst/>
          </a:prstGeom>
          <a:ln w="12700">
            <a:miter lim="400000"/>
          </a:ln>
        </p:spPr>
      </p:pic>
      <p:sp>
        <p:nvSpPr>
          <p:cNvPr id="964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8996" y="907093"/>
            <a:ext cx="6559810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defTabSz="914034">
              <a:defRPr sz="3100"/>
            </a:lvl1pPr>
          </a:lstStyle>
          <a:p>
            <a:r>
              <a:t>单击此处添加标题</a:t>
            </a:r>
          </a:p>
        </p:txBody>
      </p:sp>
      <p:sp>
        <p:nvSpPr>
          <p:cNvPr id="965" name="L 形 7"/>
          <p:cNvSpPr/>
          <p:nvPr/>
        </p:nvSpPr>
        <p:spPr>
          <a:xfrm rot="5400000">
            <a:off x="7929967" y="1657555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112">
              <a:defRPr sz="900"/>
            </a:pPr>
            <a:endParaRPr/>
          </a:p>
        </p:txBody>
      </p:sp>
      <p:sp>
        <p:nvSpPr>
          <p:cNvPr id="96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35843" cy="6439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914034">
              <a:defRPr sz="1300">
                <a:solidFill>
                  <a:srgbClr val="1D1D1A"/>
                </a:solidFill>
              </a:defRPr>
            </a:lvl1pPr>
            <a:lvl2pPr indent="457017" defTabSz="914034">
              <a:defRPr sz="1300">
                <a:solidFill>
                  <a:srgbClr val="1D1D1A"/>
                </a:solidFill>
              </a:defRPr>
            </a:lvl2pPr>
            <a:lvl3pPr indent="914034" defTabSz="914034">
              <a:defRPr sz="1300">
                <a:solidFill>
                  <a:srgbClr val="1D1D1A"/>
                </a:solidFill>
              </a:defRPr>
            </a:lvl3pPr>
            <a:lvl4pPr indent="1371051" defTabSz="914034">
              <a:defRPr sz="1300">
                <a:solidFill>
                  <a:srgbClr val="1D1D1A"/>
                </a:solidFill>
              </a:defRPr>
            </a:lvl4pPr>
            <a:lvl5pPr indent="1828068" defTabSz="914034">
              <a:defRPr sz="13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9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6"/>
            <a:ext cx="139837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84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1092" name="Group 87"/>
          <p:cNvGrpSpPr/>
          <p:nvPr/>
        </p:nvGrpSpPr>
        <p:grpSpPr>
          <a:xfrm>
            <a:off x="12290470" y="2608800"/>
            <a:ext cx="1963324" cy="4250104"/>
            <a:chOff x="0" y="0"/>
            <a:chExt cx="1963322" cy="4250103"/>
          </a:xfrm>
        </p:grpSpPr>
        <p:grpSp>
          <p:nvGrpSpPr>
            <p:cNvPr id="978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97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977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979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r>
                <a:t>公司XX色</a:t>
              </a:r>
            </a:p>
          </p:txBody>
        </p:sp>
        <p:grpSp>
          <p:nvGrpSpPr>
            <p:cNvPr id="982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98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981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985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98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984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988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98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987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991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98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990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994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9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93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997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99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996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998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1001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99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00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1004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100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03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1007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100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06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1010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10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09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1013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101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12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1016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101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15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1019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101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18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1022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102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21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1025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10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24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1028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10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27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1031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10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30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1034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10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1033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1037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103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36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1040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10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39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1043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10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42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1046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10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45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1049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10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48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1052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10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51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1055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10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54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1058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10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1057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1061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10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60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1064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106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63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1067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106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66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1070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106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69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1073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107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72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1076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107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75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1079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107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78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1082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108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8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1085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108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8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1088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108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87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1091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108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90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1093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1094" name="Title Text"/>
          <p:cNvSpPr txBox="1">
            <a:spLocks noGrp="1"/>
          </p:cNvSpPr>
          <p:nvPr>
            <p:ph type="title"/>
          </p:nvPr>
        </p:nvSpPr>
        <p:spPr>
          <a:xfrm>
            <a:off x="609838" y="275166"/>
            <a:ext cx="10977089" cy="593464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defTabSz="1187798">
              <a:lnSpc>
                <a:spcPct val="90000"/>
              </a:lnSpc>
              <a:defRPr sz="57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095" name="Body Level One…"/>
          <p:cNvSpPr txBox="1">
            <a:spLocks noGrp="1"/>
          </p:cNvSpPr>
          <p:nvPr>
            <p:ph type="body" idx="1"/>
          </p:nvPr>
        </p:nvSpPr>
        <p:spPr>
          <a:xfrm>
            <a:off x="609838" y="1044787"/>
            <a:ext cx="10977089" cy="5080849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marL="571386" indent="-571386" defTabSz="1187798">
              <a:lnSpc>
                <a:spcPct val="90000"/>
              </a:lnSpc>
              <a:spcBef>
                <a:spcPts val="1200"/>
              </a:spcBef>
              <a:buSzPct val="100000"/>
              <a:buChar char="✓"/>
              <a:defRPr sz="24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1158130" indent="-548530" defTabSz="1187798">
              <a:lnSpc>
                <a:spcPct val="90000"/>
              </a:lnSpc>
              <a:spcBef>
                <a:spcPts val="1200"/>
              </a:spcBef>
              <a:buSzPct val="100000"/>
              <a:buChar char="✓"/>
              <a:defRPr sz="24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1904863" indent="-685663" defTabSz="1187798">
              <a:lnSpc>
                <a:spcPct val="90000"/>
              </a:lnSpc>
              <a:spcBef>
                <a:spcPts val="1200"/>
              </a:spcBef>
              <a:buSzPct val="100000"/>
              <a:buChar char="✓"/>
              <a:defRPr sz="24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2514462" indent="-685662" defTabSz="1187798">
              <a:lnSpc>
                <a:spcPct val="90000"/>
              </a:lnSpc>
              <a:spcBef>
                <a:spcPts val="1200"/>
              </a:spcBef>
              <a:buSzPct val="100000"/>
              <a:buChar char="✓"/>
              <a:defRPr sz="24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3466893" indent="-1028492" defTabSz="1187798">
              <a:lnSpc>
                <a:spcPct val="90000"/>
              </a:lnSpc>
              <a:spcBef>
                <a:spcPts val="1200"/>
              </a:spcBef>
              <a:buSzPct val="100000"/>
              <a:buChar char="✓"/>
              <a:defRPr sz="24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Text Placeholder 1"/>
          <p:cNvSpPr txBox="1"/>
          <p:nvPr/>
        </p:nvSpPr>
        <p:spPr>
          <a:xfrm>
            <a:off x="7979357" y="2794960"/>
            <a:ext cx="3225169" cy="2029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defTabSz="914400">
              <a:lnSpc>
                <a:spcPts val="1000"/>
              </a:lnSpc>
              <a:spcBef>
                <a:spcPts val="1000"/>
              </a:spcBef>
              <a:defRPr sz="800" b="1">
                <a:solidFill>
                  <a:srgbClr val="1D1D1B"/>
                </a:solidFill>
              </a:defRPr>
            </a:pPr>
            <a:r>
              <a:t>Copyright©2018 Huawei Technologies Co., Ltd.</a:t>
            </a:r>
            <a:br/>
            <a:r>
              <a:t>All Rights Reserved.</a:t>
            </a:r>
            <a:br/>
            <a:br/>
            <a:r>
              <a:rPr b="0"/>
              <a:t>The information in this document may contain predictive </a:t>
            </a:r>
            <a:br>
              <a:rPr b="0"/>
            </a:br>
            <a:r>
              <a:rPr b="0"/>
              <a:t>statements including, without limitation, statements regarding </a:t>
            </a:r>
            <a:br>
              <a:rPr b="0"/>
            </a:br>
            <a:r>
              <a:rPr b="0"/>
              <a:t>the future financial and operating results, future product </a:t>
            </a:r>
            <a:br>
              <a:rPr b="0"/>
            </a:br>
            <a:r>
              <a:rPr b="0"/>
              <a:t>portfolio, new technology, etc. There are a number of factors that </a:t>
            </a:r>
            <a:br>
              <a:rPr b="0"/>
            </a:br>
            <a:r>
              <a:rPr b="0"/>
              <a:t>could cause actual results and developments to differ materially </a:t>
            </a:r>
            <a:br>
              <a:rPr b="0"/>
            </a:br>
            <a:r>
              <a:rPr b="0"/>
              <a:t>from those expressed or implied in the predictive statements. </a:t>
            </a:r>
            <a:br>
              <a:rPr b="0"/>
            </a:br>
            <a:r>
              <a:rPr b="0"/>
              <a:t>Therefore, such information is provided for reference purpose </a:t>
            </a:r>
            <a:br>
              <a:rPr b="0"/>
            </a:br>
            <a:r>
              <a:rPr b="0"/>
              <a:t>only and constitutes neither an offer nor an acceptance. Huawei </a:t>
            </a:r>
            <a:br>
              <a:rPr b="0"/>
            </a:br>
            <a:r>
              <a:rPr b="0"/>
              <a:t>may change the information at any time without notice. </a:t>
            </a:r>
            <a:endParaRPr sz="14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03" name="Subtitle 6"/>
          <p:cNvSpPr txBox="1"/>
          <p:nvPr/>
        </p:nvSpPr>
        <p:spPr>
          <a:xfrm>
            <a:off x="7987276" y="1631849"/>
            <a:ext cx="3477701" cy="491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defTabSz="914400">
              <a:lnSpc>
                <a:spcPts val="1600"/>
              </a:lnSpc>
              <a:defRPr sz="1300">
                <a:solidFill>
                  <a:srgbClr val="1D1D1B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把数字世界带入每个人、每个家庭、</a:t>
            </a:r>
            <a:br/>
            <a:r>
              <a:t>每个组织，构建万物互联的智能世界。</a:t>
            </a:r>
          </a:p>
        </p:txBody>
      </p:sp>
      <p:sp>
        <p:nvSpPr>
          <p:cNvPr id="1104" name="Subtitle 6"/>
          <p:cNvSpPr txBox="1"/>
          <p:nvPr/>
        </p:nvSpPr>
        <p:spPr>
          <a:xfrm>
            <a:off x="7977671" y="2106123"/>
            <a:ext cx="3481834" cy="459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ts val="1200"/>
              </a:lnSpc>
              <a:spcBef>
                <a:spcPts val="1000"/>
              </a:spcBef>
              <a:defRPr sz="1200">
                <a:solidFill>
                  <a:srgbClr val="1D1D1B"/>
                </a:solidFill>
              </a:defRPr>
            </a:pPr>
            <a:r>
              <a:t>Bring digital to every person, home and </a:t>
            </a:r>
            <a:br/>
            <a:r>
              <a:t>organization for a fully connected, </a:t>
            </a:r>
            <a:br/>
            <a:r>
              <a:t>intelligent world.</a:t>
            </a:r>
          </a:p>
        </p:txBody>
      </p:sp>
      <p:pic>
        <p:nvPicPr>
          <p:cNvPr id="1105" name="图片 2" descr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497" y="5237636"/>
            <a:ext cx="1869597" cy="408881"/>
          </a:xfrm>
          <a:prstGeom prst="rect">
            <a:avLst/>
          </a:prstGeom>
          <a:ln w="12700">
            <a:miter lim="400000"/>
          </a:ln>
        </p:spPr>
      </p:pic>
      <p:sp>
        <p:nvSpPr>
          <p:cNvPr id="1106" name="TextBox 3"/>
          <p:cNvSpPr txBox="1"/>
          <p:nvPr/>
        </p:nvSpPr>
        <p:spPr>
          <a:xfrm>
            <a:off x="653206" y="1402064"/>
            <a:ext cx="3829594" cy="769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800"/>
            </a:lvl1pPr>
          </a:lstStyle>
          <a:p>
            <a:r>
              <a:t>Thank you.</a:t>
            </a:r>
          </a:p>
        </p:txBody>
      </p:sp>
      <p:sp>
        <p:nvSpPr>
          <p:cNvPr id="11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Text Placeholder 1"/>
          <p:cNvSpPr txBox="1"/>
          <p:nvPr/>
        </p:nvSpPr>
        <p:spPr>
          <a:xfrm>
            <a:off x="7979357" y="2794960"/>
            <a:ext cx="3225169" cy="2029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defTabSz="914400">
              <a:lnSpc>
                <a:spcPts val="1000"/>
              </a:lnSpc>
              <a:spcBef>
                <a:spcPts val="1000"/>
              </a:spcBef>
              <a:defRPr sz="800" b="1">
                <a:solidFill>
                  <a:srgbClr val="1D1D1B"/>
                </a:solidFill>
              </a:defRPr>
            </a:pPr>
            <a:r>
              <a:t>Copyright©2018 Huawei Technologies Co., Ltd.</a:t>
            </a:r>
            <a:br/>
            <a:r>
              <a:t>All Rights Reserved.</a:t>
            </a:r>
            <a:br/>
            <a:br/>
            <a:r>
              <a:rPr b="0"/>
              <a:t>The information in this document may contain predictive </a:t>
            </a:r>
            <a:br>
              <a:rPr b="0"/>
            </a:br>
            <a:r>
              <a:rPr b="0"/>
              <a:t>statements including, without limitation, statements regarding </a:t>
            </a:r>
            <a:br>
              <a:rPr b="0"/>
            </a:br>
            <a:r>
              <a:rPr b="0"/>
              <a:t>the future financial and operating results, future product </a:t>
            </a:r>
            <a:br>
              <a:rPr b="0"/>
            </a:br>
            <a:r>
              <a:rPr b="0"/>
              <a:t>portfolio, new technology, etc. There are a number of factors that </a:t>
            </a:r>
            <a:br>
              <a:rPr b="0"/>
            </a:br>
            <a:r>
              <a:rPr b="0"/>
              <a:t>could cause actual results and developments to differ materially </a:t>
            </a:r>
            <a:br>
              <a:rPr b="0"/>
            </a:br>
            <a:r>
              <a:rPr b="0"/>
              <a:t>from those expressed or implied in the predictive statements. </a:t>
            </a:r>
            <a:br>
              <a:rPr b="0"/>
            </a:br>
            <a:r>
              <a:rPr b="0"/>
              <a:t>Therefore, such information is provided for reference purpose </a:t>
            </a:r>
            <a:br>
              <a:rPr b="0"/>
            </a:br>
            <a:r>
              <a:rPr b="0"/>
              <a:t>only and constitutes neither an offer nor an acceptance. Huawei </a:t>
            </a:r>
            <a:br>
              <a:rPr b="0"/>
            </a:br>
            <a:r>
              <a:rPr b="0"/>
              <a:t>may change the information at any time without notice. </a:t>
            </a:r>
            <a:endParaRPr sz="14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15" name="Subtitle 6"/>
          <p:cNvSpPr txBox="1"/>
          <p:nvPr/>
        </p:nvSpPr>
        <p:spPr>
          <a:xfrm>
            <a:off x="7987276" y="1631849"/>
            <a:ext cx="3477701" cy="491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defTabSz="914400">
              <a:lnSpc>
                <a:spcPts val="1600"/>
              </a:lnSpc>
              <a:defRPr sz="1300">
                <a:solidFill>
                  <a:srgbClr val="1D1D1B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把数字世界带入每个人、每个家庭、</a:t>
            </a:r>
            <a:br/>
            <a:r>
              <a:t>每个组织，构建万物互联的智能世界。</a:t>
            </a:r>
          </a:p>
        </p:txBody>
      </p:sp>
      <p:sp>
        <p:nvSpPr>
          <p:cNvPr id="1116" name="Subtitle 6"/>
          <p:cNvSpPr txBox="1"/>
          <p:nvPr/>
        </p:nvSpPr>
        <p:spPr>
          <a:xfrm>
            <a:off x="7977671" y="2106123"/>
            <a:ext cx="3481834" cy="459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ts val="1200"/>
              </a:lnSpc>
              <a:spcBef>
                <a:spcPts val="1000"/>
              </a:spcBef>
              <a:defRPr sz="1200">
                <a:solidFill>
                  <a:srgbClr val="1D1D1B"/>
                </a:solidFill>
              </a:defRPr>
            </a:pPr>
            <a:r>
              <a:t>Bring digital to every person, home and </a:t>
            </a:r>
            <a:br/>
            <a:r>
              <a:t>organization for a fully connected, </a:t>
            </a:r>
            <a:br/>
            <a:r>
              <a:t>intelligent world.</a:t>
            </a:r>
          </a:p>
        </p:txBody>
      </p:sp>
      <p:pic>
        <p:nvPicPr>
          <p:cNvPr id="1117" name="图片 2" descr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497" y="5237636"/>
            <a:ext cx="1869597" cy="408881"/>
          </a:xfrm>
          <a:prstGeom prst="rect">
            <a:avLst/>
          </a:prstGeom>
          <a:ln w="12700">
            <a:miter lim="400000"/>
          </a:ln>
        </p:spPr>
      </p:pic>
      <p:sp>
        <p:nvSpPr>
          <p:cNvPr id="1118" name="Headline in Arial Regular 36 point"/>
          <p:cNvSpPr txBox="1">
            <a:spLocks noGrp="1"/>
          </p:cNvSpPr>
          <p:nvPr>
            <p:ph type="title" hasCustomPrompt="1"/>
          </p:nvPr>
        </p:nvSpPr>
        <p:spPr>
          <a:xfrm>
            <a:off x="517655" y="165101"/>
            <a:ext cx="11161454" cy="888187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219200">
              <a:lnSpc>
                <a:spcPct val="100000"/>
              </a:lnSpc>
              <a:defRPr sz="2700">
                <a:solidFill>
                  <a:srgbClr val="71716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Headline in Arial Regular 36 point</a:t>
            </a:r>
          </a:p>
        </p:txBody>
      </p:sp>
      <p:sp>
        <p:nvSpPr>
          <p:cNvPr id="1119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517655" y="1269261"/>
            <a:ext cx="11161454" cy="5031594"/>
          </a:xfrm>
          <a:prstGeom prst="rect">
            <a:avLst/>
          </a:prstGeom>
        </p:spPr>
        <p:txBody>
          <a:bodyPr>
            <a:normAutofit/>
          </a:bodyPr>
          <a:lstStyle>
            <a:lvl1pPr defTabSz="1219200">
              <a:spcBef>
                <a:spcPts val="500"/>
              </a:spcBef>
              <a:defRPr sz="2400">
                <a:solidFill>
                  <a:srgbClr val="717165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609600" defTabSz="1219200">
              <a:spcBef>
                <a:spcPts val="500"/>
              </a:spcBef>
              <a:defRPr sz="2400">
                <a:solidFill>
                  <a:srgbClr val="717165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1219200" defTabSz="1219200">
              <a:spcBef>
                <a:spcPts val="500"/>
              </a:spcBef>
              <a:defRPr sz="2400">
                <a:solidFill>
                  <a:srgbClr val="717165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1828800" defTabSz="1219200">
              <a:spcBef>
                <a:spcPts val="500"/>
              </a:spcBef>
              <a:defRPr sz="2400">
                <a:solidFill>
                  <a:srgbClr val="717165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2438400" defTabSz="1219200">
              <a:spcBef>
                <a:spcPts val="500"/>
              </a:spcBef>
              <a:defRPr sz="2400">
                <a:solidFill>
                  <a:srgbClr val="717165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r>
              <a:t>Copy text in Arial Regular 20 - 32 point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26262" y="6367496"/>
            <a:ext cx="360665" cy="343897"/>
          </a:xfrm>
          <a:prstGeom prst="rect">
            <a:avLst/>
          </a:prstGeom>
        </p:spPr>
        <p:txBody>
          <a:bodyPr lIns="60971" tIns="60971" rIns="60971" bIns="60971"/>
          <a:lstStyle>
            <a:lvl1pPr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21" name="Rectangle 86"/>
          <p:cNvSpPr txBox="1"/>
          <p:nvPr/>
        </p:nvSpPr>
        <p:spPr>
          <a:xfrm>
            <a:off x="11843798" y="6348969"/>
            <a:ext cx="328323" cy="37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87914">
              <a:lnSpc>
                <a:spcPct val="85000"/>
              </a:lnSpc>
              <a:defRPr sz="1300">
                <a:solidFill>
                  <a:srgbClr val="000000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8" name="Picture 79" descr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224589"/>
            <a:ext cx="12205234" cy="636588"/>
          </a:xfrm>
          <a:prstGeom prst="rect">
            <a:avLst/>
          </a:prstGeom>
          <a:ln w="12700">
            <a:miter lim="400000"/>
          </a:ln>
        </p:spPr>
      </p:pic>
      <p:sp>
        <p:nvSpPr>
          <p:cNvPr id="1129" name="Text Box 8"/>
          <p:cNvSpPr txBox="1"/>
          <p:nvPr/>
        </p:nvSpPr>
        <p:spPr>
          <a:xfrm>
            <a:off x="1007928" y="6451600"/>
            <a:ext cx="2584302" cy="17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defTabSz="801687">
              <a:defRPr sz="1200">
                <a:solidFill>
                  <a:srgbClr val="000000"/>
                </a:solidFill>
                <a:latin typeface="FrutigerNext LT Bold"/>
                <a:ea typeface="FrutigerNext LT Bold"/>
                <a:cs typeface="FrutigerNext LT Bold"/>
                <a:sym typeface="FrutigerNext LT Bold"/>
              </a:defRPr>
            </a:lvl1pPr>
          </a:lstStyle>
          <a:p>
            <a:r>
              <a:t>HUAWEI TECHNOLOGIES CO., LTD.</a:t>
            </a:r>
          </a:p>
        </p:txBody>
      </p:sp>
      <p:pic>
        <p:nvPicPr>
          <p:cNvPr id="113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5746" y="6386514"/>
            <a:ext cx="1749051" cy="312738"/>
          </a:xfrm>
          <a:prstGeom prst="rect">
            <a:avLst/>
          </a:prstGeom>
          <a:ln w="12700">
            <a:miter lim="400000"/>
          </a:ln>
        </p:spPr>
      </p:pic>
      <p:sp>
        <p:nvSpPr>
          <p:cNvPr id="1131" name="Rectangle 15"/>
          <p:cNvSpPr txBox="1"/>
          <p:nvPr/>
        </p:nvSpPr>
        <p:spPr>
          <a:xfrm>
            <a:off x="-2564456" y="692150"/>
            <a:ext cx="2380406" cy="5705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0063" tIns="40063" rIns="40063" bIns="40063">
            <a:spAutoFit/>
          </a:bodyPr>
          <a:lstStyle/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英文标题</a:t>
            </a:r>
            <a:r>
              <a:t>:32-35pt 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 R153 G0 B0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内部使用字体 </a:t>
            </a:r>
            <a:r>
              <a:t>: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FrutigerNext LT Medium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外部使用字体 </a:t>
            </a:r>
            <a:r>
              <a:t>: Arial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中文标题</a:t>
            </a:r>
            <a:r>
              <a:t>:30-32pt 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 R153 G0 B0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字体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黑体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英文正文</a:t>
            </a:r>
            <a:r>
              <a:t>:20-22pt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子目录 </a:t>
            </a:r>
            <a:r>
              <a:t>(2-5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级</a:t>
            </a:r>
            <a:r>
              <a:t>) :18pt  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黑色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内部使用字体 </a:t>
            </a:r>
            <a:r>
              <a:t>: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FrutigerNext LT Regular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外部使用字体 </a:t>
            </a:r>
            <a:r>
              <a:t>: Arial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中文正文</a:t>
            </a:r>
            <a:r>
              <a:t>:18-20pt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子目录</a:t>
            </a:r>
            <a:r>
              <a:t>(2-5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级</a:t>
            </a:r>
            <a:r>
              <a:t>):18pt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黑色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字体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细黑体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grpSp>
        <p:nvGrpSpPr>
          <p:cNvPr id="1198" name="Group 16"/>
          <p:cNvGrpSpPr/>
          <p:nvPr/>
        </p:nvGrpSpPr>
        <p:grpSpPr>
          <a:xfrm>
            <a:off x="12438158" y="3511550"/>
            <a:ext cx="1226031" cy="3224212"/>
            <a:chOff x="0" y="0"/>
            <a:chExt cx="1226030" cy="3224211"/>
          </a:xfrm>
        </p:grpSpPr>
        <p:sp>
          <p:nvSpPr>
            <p:cNvPr id="1132" name="Rectangle 17"/>
            <p:cNvSpPr/>
            <p:nvPr/>
          </p:nvSpPr>
          <p:spPr>
            <a:xfrm>
              <a:off x="-1" y="1416049"/>
              <a:ext cx="1226032" cy="36988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grpSp>
          <p:nvGrpSpPr>
            <p:cNvPr id="1137" name="Group 18"/>
            <p:cNvGrpSpPr/>
            <p:nvPr/>
          </p:nvGrpSpPr>
          <p:grpSpPr>
            <a:xfrm>
              <a:off x="114344" y="215900"/>
              <a:ext cx="986753" cy="182563"/>
              <a:chOff x="0" y="0"/>
              <a:chExt cx="986751" cy="182562"/>
            </a:xfrm>
          </p:grpSpPr>
          <p:sp>
            <p:nvSpPr>
              <p:cNvPr id="1133" name="Rectangle 1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34" name="Rectangle 2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35" name="Rectangle 2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660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36" name="Rectangle 2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42" name="Group 23"/>
            <p:cNvGrpSpPr/>
            <p:nvPr/>
          </p:nvGrpSpPr>
          <p:grpSpPr>
            <a:xfrm>
              <a:off x="114344" y="431800"/>
              <a:ext cx="986753" cy="182563"/>
              <a:chOff x="0" y="0"/>
              <a:chExt cx="986751" cy="182562"/>
            </a:xfrm>
          </p:grpSpPr>
          <p:sp>
            <p:nvSpPr>
              <p:cNvPr id="1138" name="Rectangle 2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39" name="Rectangle 2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40" name="Rectangle 2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41" name="Rectangle 2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47" name="Group 28"/>
            <p:cNvGrpSpPr/>
            <p:nvPr/>
          </p:nvGrpSpPr>
          <p:grpSpPr>
            <a:xfrm>
              <a:off x="114344" y="647700"/>
              <a:ext cx="986753" cy="182563"/>
              <a:chOff x="0" y="0"/>
              <a:chExt cx="986751" cy="182562"/>
            </a:xfrm>
          </p:grpSpPr>
          <p:sp>
            <p:nvSpPr>
              <p:cNvPr id="1143" name="Rectangle 2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44" name="Rectangle 3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0099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45" name="Rectangle 3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46" name="Rectangle 3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52" name="Group 33"/>
            <p:cNvGrpSpPr/>
            <p:nvPr/>
          </p:nvGrpSpPr>
          <p:grpSpPr>
            <a:xfrm>
              <a:off x="114344" y="0"/>
              <a:ext cx="986753" cy="188913"/>
              <a:chOff x="0" y="0"/>
              <a:chExt cx="986751" cy="188912"/>
            </a:xfrm>
          </p:grpSpPr>
          <p:sp>
            <p:nvSpPr>
              <p:cNvPr id="1148" name="Rectangle 34"/>
              <p:cNvSpPr/>
              <p:nvPr/>
            </p:nvSpPr>
            <p:spPr>
              <a:xfrm rot="10800000" flipH="1">
                <a:off x="493376" y="0"/>
                <a:ext cx="245630" cy="18891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49" name="Rectangle 35"/>
              <p:cNvSpPr/>
              <p:nvPr/>
            </p:nvSpPr>
            <p:spPr>
              <a:xfrm rot="10800000" flipH="1">
                <a:off x="739005" y="0"/>
                <a:ext cx="247747" cy="188913"/>
              </a:xfrm>
              <a:prstGeom prst="rect">
                <a:avLst/>
              </a:prstGeom>
              <a:solidFill>
                <a:srgbClr val="CC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50" name="Rectangle 36"/>
              <p:cNvSpPr/>
              <p:nvPr/>
            </p:nvSpPr>
            <p:spPr>
              <a:xfrm rot="10800000" flipH="1">
                <a:off x="-1" y="0"/>
                <a:ext cx="247747" cy="18891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51" name="Rectangle 37"/>
              <p:cNvSpPr/>
              <p:nvPr/>
            </p:nvSpPr>
            <p:spPr>
              <a:xfrm rot="10800000" flipH="1">
                <a:off x="247746" y="0"/>
                <a:ext cx="245630" cy="188913"/>
              </a:xfrm>
              <a:prstGeom prst="rect">
                <a:avLst/>
              </a:prstGeom>
              <a:solidFill>
                <a:srgbClr val="66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57" name="Group 38"/>
            <p:cNvGrpSpPr/>
            <p:nvPr/>
          </p:nvGrpSpPr>
          <p:grpSpPr>
            <a:xfrm>
              <a:off x="114344" y="1008062"/>
              <a:ext cx="986753" cy="182563"/>
              <a:chOff x="0" y="0"/>
              <a:chExt cx="986751" cy="182562"/>
            </a:xfrm>
          </p:grpSpPr>
          <p:sp>
            <p:nvSpPr>
              <p:cNvPr id="1153" name="Rectangle 3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54" name="Rectangle 4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55" name="Rectangle 4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56" name="Rectangle 4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62" name="Group 43"/>
            <p:cNvGrpSpPr/>
            <p:nvPr/>
          </p:nvGrpSpPr>
          <p:grpSpPr>
            <a:xfrm>
              <a:off x="114344" y="1223962"/>
              <a:ext cx="986753" cy="182563"/>
              <a:chOff x="0" y="0"/>
              <a:chExt cx="986751" cy="182562"/>
            </a:xfrm>
          </p:grpSpPr>
          <p:sp>
            <p:nvSpPr>
              <p:cNvPr id="1158" name="Rectangle 4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59" name="Rectangle 4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60" name="Rectangle 4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61" name="Rectangle 4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67" name="Group 48"/>
            <p:cNvGrpSpPr/>
            <p:nvPr/>
          </p:nvGrpSpPr>
          <p:grpSpPr>
            <a:xfrm>
              <a:off x="114344" y="1439862"/>
              <a:ext cx="986753" cy="182563"/>
              <a:chOff x="0" y="0"/>
              <a:chExt cx="986751" cy="182562"/>
            </a:xfrm>
          </p:grpSpPr>
          <p:sp>
            <p:nvSpPr>
              <p:cNvPr id="1163" name="Rectangle 4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64" name="Rectangle 5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65" name="Rectangle 5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66" name="Rectangle 5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72" name="Group 53"/>
            <p:cNvGrpSpPr/>
            <p:nvPr/>
          </p:nvGrpSpPr>
          <p:grpSpPr>
            <a:xfrm>
              <a:off x="114344" y="1800225"/>
              <a:ext cx="986753" cy="182563"/>
              <a:chOff x="0" y="0"/>
              <a:chExt cx="986751" cy="182562"/>
            </a:xfrm>
          </p:grpSpPr>
          <p:sp>
            <p:nvSpPr>
              <p:cNvPr id="1168" name="Rectangle 5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69" name="Rectangle 5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70" name="Rectangle 5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71" name="Rectangle 5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77" name="Group 58"/>
            <p:cNvGrpSpPr/>
            <p:nvPr/>
          </p:nvGrpSpPr>
          <p:grpSpPr>
            <a:xfrm>
              <a:off x="114344" y="2016125"/>
              <a:ext cx="986753" cy="182563"/>
              <a:chOff x="0" y="0"/>
              <a:chExt cx="986751" cy="182562"/>
            </a:xfrm>
          </p:grpSpPr>
          <p:sp>
            <p:nvSpPr>
              <p:cNvPr id="1173" name="Rectangle 5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74" name="Rectangle 6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75" name="Rectangle 6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76" name="Rectangle 6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82" name="Group 63"/>
            <p:cNvGrpSpPr/>
            <p:nvPr/>
          </p:nvGrpSpPr>
          <p:grpSpPr>
            <a:xfrm>
              <a:off x="114344" y="2232025"/>
              <a:ext cx="986753" cy="182563"/>
              <a:chOff x="0" y="0"/>
              <a:chExt cx="986751" cy="182562"/>
            </a:xfrm>
          </p:grpSpPr>
          <p:sp>
            <p:nvSpPr>
              <p:cNvPr id="1178" name="Rectangle 6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79" name="Rectangle 6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80" name="Rectangle 6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81" name="Rectangle 6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87" name="Group 68"/>
            <p:cNvGrpSpPr/>
            <p:nvPr/>
          </p:nvGrpSpPr>
          <p:grpSpPr>
            <a:xfrm>
              <a:off x="114344" y="2592387"/>
              <a:ext cx="986753" cy="182563"/>
              <a:chOff x="0" y="0"/>
              <a:chExt cx="986751" cy="182562"/>
            </a:xfrm>
          </p:grpSpPr>
          <p:sp>
            <p:nvSpPr>
              <p:cNvPr id="1183" name="Rectangle 6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84" name="Rectangle 7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85" name="Rectangle 7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86" name="Rectangle 7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92" name="Group 73"/>
            <p:cNvGrpSpPr/>
            <p:nvPr/>
          </p:nvGrpSpPr>
          <p:grpSpPr>
            <a:xfrm>
              <a:off x="114344" y="2817812"/>
              <a:ext cx="986753" cy="182563"/>
              <a:chOff x="0" y="0"/>
              <a:chExt cx="986751" cy="182562"/>
            </a:xfrm>
          </p:grpSpPr>
          <p:sp>
            <p:nvSpPr>
              <p:cNvPr id="1188" name="Rectangle 7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89" name="Rectangle 7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90" name="Rectangle 7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91" name="Rectangle 7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97" name="Group 78"/>
            <p:cNvGrpSpPr/>
            <p:nvPr/>
          </p:nvGrpSpPr>
          <p:grpSpPr>
            <a:xfrm>
              <a:off x="114344" y="3041649"/>
              <a:ext cx="986753" cy="182563"/>
              <a:chOff x="0" y="0"/>
              <a:chExt cx="986751" cy="182562"/>
            </a:xfrm>
          </p:grpSpPr>
          <p:sp>
            <p:nvSpPr>
              <p:cNvPr id="1193" name="Rectangle 7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94" name="Rectangle 8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95" name="Rectangle 8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96" name="Rectangle 8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</p:grpSp>
      <p:sp>
        <p:nvSpPr>
          <p:cNvPr id="1199" name="Rectangle 83"/>
          <p:cNvSpPr txBox="1"/>
          <p:nvPr/>
        </p:nvSpPr>
        <p:spPr>
          <a:xfrm>
            <a:off x="12380814" y="1341438"/>
            <a:ext cx="1510117" cy="1140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0063" tIns="40063" rIns="40063" bIns="40063">
            <a:spAutoFit/>
          </a:bodyPr>
          <a:lstStyle/>
          <a:p>
            <a:pPr defTabSz="914400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配色参考方案：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defTabSz="914400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建议同一页面内不超过四种颜色，以下是</a:t>
            </a:r>
            <a:r>
              <a:t>13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组配色方案，同一页面内只选择一组使用。（仅供参考）</a:t>
            </a:r>
          </a:p>
        </p:txBody>
      </p:sp>
      <p:sp>
        <p:nvSpPr>
          <p:cNvPr id="1200" name="Rectangle 84"/>
          <p:cNvSpPr txBox="1"/>
          <p:nvPr/>
        </p:nvSpPr>
        <p:spPr>
          <a:xfrm>
            <a:off x="12380814" y="7938"/>
            <a:ext cx="1414830" cy="402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0063" tIns="40063" rIns="40063" bIns="40063">
            <a:spAutoFit/>
          </a:bodyPr>
          <a:lstStyle/>
          <a:p>
            <a:pPr defTabSz="914400">
              <a:lnSpc>
                <a:spcPct val="120000"/>
              </a:lnSpc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客户或者合作伙伴的标志放在右上角</a:t>
            </a:r>
            <a:r>
              <a:t>.</a:t>
            </a:r>
          </a:p>
        </p:txBody>
      </p:sp>
      <p:sp>
        <p:nvSpPr>
          <p:cNvPr id="1201" name="Rectangle 21"/>
          <p:cNvSpPr txBox="1"/>
          <p:nvPr/>
        </p:nvSpPr>
        <p:spPr>
          <a:xfrm>
            <a:off x="5129676" y="6465937"/>
            <a:ext cx="1368153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defTabSz="801687">
              <a:defRPr sz="1200">
                <a:solidFill>
                  <a:srgbClr val="00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12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84799" y="6489701"/>
            <a:ext cx="266974" cy="27940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1800">
                <a:solidFill>
                  <a:srgbClr val="00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9" name="Picture 79" descr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224589"/>
            <a:ext cx="12205234" cy="636588"/>
          </a:xfrm>
          <a:prstGeom prst="rect">
            <a:avLst/>
          </a:prstGeom>
          <a:ln w="12700">
            <a:miter lim="400000"/>
          </a:ln>
        </p:spPr>
      </p:pic>
      <p:sp>
        <p:nvSpPr>
          <p:cNvPr id="1210" name="Text Box 8"/>
          <p:cNvSpPr txBox="1"/>
          <p:nvPr/>
        </p:nvSpPr>
        <p:spPr>
          <a:xfrm>
            <a:off x="1007928" y="6451600"/>
            <a:ext cx="2584302" cy="17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defTabSz="801687">
              <a:defRPr sz="1200">
                <a:solidFill>
                  <a:srgbClr val="000000"/>
                </a:solidFill>
                <a:latin typeface="FrutigerNext LT Bold"/>
                <a:ea typeface="FrutigerNext LT Bold"/>
                <a:cs typeface="FrutigerNext LT Bold"/>
                <a:sym typeface="FrutigerNext LT Bold"/>
              </a:defRPr>
            </a:lvl1pPr>
          </a:lstStyle>
          <a:p>
            <a:r>
              <a:t>HUAWEI TECHNOLOGIES CO., LTD.</a:t>
            </a:r>
          </a:p>
        </p:txBody>
      </p:sp>
      <p:pic>
        <p:nvPicPr>
          <p:cNvPr id="1211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5746" y="6386514"/>
            <a:ext cx="1749051" cy="312738"/>
          </a:xfrm>
          <a:prstGeom prst="rect">
            <a:avLst/>
          </a:prstGeom>
          <a:ln w="12700">
            <a:miter lim="400000"/>
          </a:ln>
        </p:spPr>
      </p:pic>
      <p:sp>
        <p:nvSpPr>
          <p:cNvPr id="1212" name="Rectangle 15"/>
          <p:cNvSpPr txBox="1"/>
          <p:nvPr/>
        </p:nvSpPr>
        <p:spPr>
          <a:xfrm>
            <a:off x="-2564456" y="692150"/>
            <a:ext cx="2380406" cy="5705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0063" tIns="40063" rIns="40063" bIns="40063">
            <a:spAutoFit/>
          </a:bodyPr>
          <a:lstStyle/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英文标题</a:t>
            </a:r>
            <a:r>
              <a:t>:32-35pt 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 R153 G0 B0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内部使用字体 </a:t>
            </a:r>
            <a:r>
              <a:t>: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FrutigerNext LT Medium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外部使用字体 </a:t>
            </a:r>
            <a:r>
              <a:t>: Arial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中文标题</a:t>
            </a:r>
            <a:r>
              <a:t>:30-32pt 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 R153 G0 B0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字体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黑体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英文正文</a:t>
            </a:r>
            <a:r>
              <a:t>:20-22pt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子目录 </a:t>
            </a:r>
            <a:r>
              <a:t>(2-5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级</a:t>
            </a:r>
            <a:r>
              <a:t>) :18pt  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黑色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内部使用字体 </a:t>
            </a:r>
            <a:r>
              <a:t>: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FrutigerNext LT Regular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外部使用字体 </a:t>
            </a:r>
            <a:r>
              <a:t>: Arial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中文正文</a:t>
            </a:r>
            <a:r>
              <a:t>:18-20pt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子目录</a:t>
            </a:r>
            <a:r>
              <a:t>(2-5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级</a:t>
            </a:r>
            <a:r>
              <a:t>):18pt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黑色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字体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细黑体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grpSp>
        <p:nvGrpSpPr>
          <p:cNvPr id="1279" name="Group 16"/>
          <p:cNvGrpSpPr/>
          <p:nvPr/>
        </p:nvGrpSpPr>
        <p:grpSpPr>
          <a:xfrm>
            <a:off x="12438158" y="3511550"/>
            <a:ext cx="1226031" cy="3224212"/>
            <a:chOff x="0" y="0"/>
            <a:chExt cx="1226030" cy="3224211"/>
          </a:xfrm>
        </p:grpSpPr>
        <p:sp>
          <p:nvSpPr>
            <p:cNvPr id="1213" name="Rectangle 17"/>
            <p:cNvSpPr/>
            <p:nvPr/>
          </p:nvSpPr>
          <p:spPr>
            <a:xfrm>
              <a:off x="-1" y="1416049"/>
              <a:ext cx="1226032" cy="36988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grpSp>
          <p:nvGrpSpPr>
            <p:cNvPr id="1218" name="Group 18"/>
            <p:cNvGrpSpPr/>
            <p:nvPr/>
          </p:nvGrpSpPr>
          <p:grpSpPr>
            <a:xfrm>
              <a:off x="114344" y="215900"/>
              <a:ext cx="986753" cy="182563"/>
              <a:chOff x="0" y="0"/>
              <a:chExt cx="986751" cy="182562"/>
            </a:xfrm>
          </p:grpSpPr>
          <p:sp>
            <p:nvSpPr>
              <p:cNvPr id="1214" name="Rectangle 1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15" name="Rectangle 2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16" name="Rectangle 2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660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17" name="Rectangle 2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23" name="Group 23"/>
            <p:cNvGrpSpPr/>
            <p:nvPr/>
          </p:nvGrpSpPr>
          <p:grpSpPr>
            <a:xfrm>
              <a:off x="114344" y="431800"/>
              <a:ext cx="986753" cy="182563"/>
              <a:chOff x="0" y="0"/>
              <a:chExt cx="986751" cy="182562"/>
            </a:xfrm>
          </p:grpSpPr>
          <p:sp>
            <p:nvSpPr>
              <p:cNvPr id="1219" name="Rectangle 2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20" name="Rectangle 2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21" name="Rectangle 2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22" name="Rectangle 2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28" name="Group 28"/>
            <p:cNvGrpSpPr/>
            <p:nvPr/>
          </p:nvGrpSpPr>
          <p:grpSpPr>
            <a:xfrm>
              <a:off x="114344" y="647700"/>
              <a:ext cx="986753" cy="182563"/>
              <a:chOff x="0" y="0"/>
              <a:chExt cx="986751" cy="182562"/>
            </a:xfrm>
          </p:grpSpPr>
          <p:sp>
            <p:nvSpPr>
              <p:cNvPr id="1224" name="Rectangle 2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25" name="Rectangle 3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0099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26" name="Rectangle 3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27" name="Rectangle 3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33" name="Group 33"/>
            <p:cNvGrpSpPr/>
            <p:nvPr/>
          </p:nvGrpSpPr>
          <p:grpSpPr>
            <a:xfrm>
              <a:off x="114344" y="0"/>
              <a:ext cx="986753" cy="188913"/>
              <a:chOff x="0" y="0"/>
              <a:chExt cx="986751" cy="188912"/>
            </a:xfrm>
          </p:grpSpPr>
          <p:sp>
            <p:nvSpPr>
              <p:cNvPr id="1229" name="Rectangle 34"/>
              <p:cNvSpPr/>
              <p:nvPr/>
            </p:nvSpPr>
            <p:spPr>
              <a:xfrm rot="10800000" flipH="1">
                <a:off x="493376" y="0"/>
                <a:ext cx="245630" cy="18891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30" name="Rectangle 35"/>
              <p:cNvSpPr/>
              <p:nvPr/>
            </p:nvSpPr>
            <p:spPr>
              <a:xfrm rot="10800000" flipH="1">
                <a:off x="739005" y="0"/>
                <a:ext cx="247747" cy="188913"/>
              </a:xfrm>
              <a:prstGeom prst="rect">
                <a:avLst/>
              </a:prstGeom>
              <a:solidFill>
                <a:srgbClr val="CC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31" name="Rectangle 36"/>
              <p:cNvSpPr/>
              <p:nvPr/>
            </p:nvSpPr>
            <p:spPr>
              <a:xfrm rot="10800000" flipH="1">
                <a:off x="-1" y="0"/>
                <a:ext cx="247747" cy="18891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32" name="Rectangle 37"/>
              <p:cNvSpPr/>
              <p:nvPr/>
            </p:nvSpPr>
            <p:spPr>
              <a:xfrm rot="10800000" flipH="1">
                <a:off x="247746" y="0"/>
                <a:ext cx="245630" cy="188913"/>
              </a:xfrm>
              <a:prstGeom prst="rect">
                <a:avLst/>
              </a:prstGeom>
              <a:solidFill>
                <a:srgbClr val="66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38" name="Group 38"/>
            <p:cNvGrpSpPr/>
            <p:nvPr/>
          </p:nvGrpSpPr>
          <p:grpSpPr>
            <a:xfrm>
              <a:off x="114344" y="1008062"/>
              <a:ext cx="986753" cy="182563"/>
              <a:chOff x="0" y="0"/>
              <a:chExt cx="986751" cy="182562"/>
            </a:xfrm>
          </p:grpSpPr>
          <p:sp>
            <p:nvSpPr>
              <p:cNvPr id="1234" name="Rectangle 3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35" name="Rectangle 4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36" name="Rectangle 4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37" name="Rectangle 4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43" name="Group 43"/>
            <p:cNvGrpSpPr/>
            <p:nvPr/>
          </p:nvGrpSpPr>
          <p:grpSpPr>
            <a:xfrm>
              <a:off x="114344" y="1223962"/>
              <a:ext cx="986753" cy="182563"/>
              <a:chOff x="0" y="0"/>
              <a:chExt cx="986751" cy="182562"/>
            </a:xfrm>
          </p:grpSpPr>
          <p:sp>
            <p:nvSpPr>
              <p:cNvPr id="1239" name="Rectangle 4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40" name="Rectangle 4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41" name="Rectangle 4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42" name="Rectangle 4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48" name="Group 48"/>
            <p:cNvGrpSpPr/>
            <p:nvPr/>
          </p:nvGrpSpPr>
          <p:grpSpPr>
            <a:xfrm>
              <a:off x="114344" y="1439862"/>
              <a:ext cx="986753" cy="182563"/>
              <a:chOff x="0" y="0"/>
              <a:chExt cx="986751" cy="182562"/>
            </a:xfrm>
          </p:grpSpPr>
          <p:sp>
            <p:nvSpPr>
              <p:cNvPr id="1244" name="Rectangle 4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45" name="Rectangle 5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46" name="Rectangle 5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47" name="Rectangle 5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53" name="Group 53"/>
            <p:cNvGrpSpPr/>
            <p:nvPr/>
          </p:nvGrpSpPr>
          <p:grpSpPr>
            <a:xfrm>
              <a:off x="114344" y="1800225"/>
              <a:ext cx="986753" cy="182563"/>
              <a:chOff x="0" y="0"/>
              <a:chExt cx="986751" cy="182562"/>
            </a:xfrm>
          </p:grpSpPr>
          <p:sp>
            <p:nvSpPr>
              <p:cNvPr id="1249" name="Rectangle 5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50" name="Rectangle 5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51" name="Rectangle 5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52" name="Rectangle 5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58" name="Group 58"/>
            <p:cNvGrpSpPr/>
            <p:nvPr/>
          </p:nvGrpSpPr>
          <p:grpSpPr>
            <a:xfrm>
              <a:off x="114344" y="2016125"/>
              <a:ext cx="986753" cy="182563"/>
              <a:chOff x="0" y="0"/>
              <a:chExt cx="986751" cy="182562"/>
            </a:xfrm>
          </p:grpSpPr>
          <p:sp>
            <p:nvSpPr>
              <p:cNvPr id="1254" name="Rectangle 5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55" name="Rectangle 6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56" name="Rectangle 6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57" name="Rectangle 6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63" name="Group 63"/>
            <p:cNvGrpSpPr/>
            <p:nvPr/>
          </p:nvGrpSpPr>
          <p:grpSpPr>
            <a:xfrm>
              <a:off x="114344" y="2232025"/>
              <a:ext cx="986753" cy="182563"/>
              <a:chOff x="0" y="0"/>
              <a:chExt cx="986751" cy="182562"/>
            </a:xfrm>
          </p:grpSpPr>
          <p:sp>
            <p:nvSpPr>
              <p:cNvPr id="1259" name="Rectangle 6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60" name="Rectangle 6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61" name="Rectangle 6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62" name="Rectangle 6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68" name="Group 68"/>
            <p:cNvGrpSpPr/>
            <p:nvPr/>
          </p:nvGrpSpPr>
          <p:grpSpPr>
            <a:xfrm>
              <a:off x="114344" y="2592387"/>
              <a:ext cx="986753" cy="182563"/>
              <a:chOff x="0" y="0"/>
              <a:chExt cx="986751" cy="182562"/>
            </a:xfrm>
          </p:grpSpPr>
          <p:sp>
            <p:nvSpPr>
              <p:cNvPr id="1264" name="Rectangle 6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65" name="Rectangle 7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66" name="Rectangle 7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67" name="Rectangle 7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73" name="Group 73"/>
            <p:cNvGrpSpPr/>
            <p:nvPr/>
          </p:nvGrpSpPr>
          <p:grpSpPr>
            <a:xfrm>
              <a:off x="114344" y="2817812"/>
              <a:ext cx="986753" cy="182563"/>
              <a:chOff x="0" y="0"/>
              <a:chExt cx="986751" cy="182562"/>
            </a:xfrm>
          </p:grpSpPr>
          <p:sp>
            <p:nvSpPr>
              <p:cNvPr id="1269" name="Rectangle 7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70" name="Rectangle 7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71" name="Rectangle 7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72" name="Rectangle 7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78" name="Group 78"/>
            <p:cNvGrpSpPr/>
            <p:nvPr/>
          </p:nvGrpSpPr>
          <p:grpSpPr>
            <a:xfrm>
              <a:off x="114344" y="3041649"/>
              <a:ext cx="986753" cy="182563"/>
              <a:chOff x="0" y="0"/>
              <a:chExt cx="986751" cy="182562"/>
            </a:xfrm>
          </p:grpSpPr>
          <p:sp>
            <p:nvSpPr>
              <p:cNvPr id="1274" name="Rectangle 7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75" name="Rectangle 8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76" name="Rectangle 8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77" name="Rectangle 8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</p:grpSp>
      <p:sp>
        <p:nvSpPr>
          <p:cNvPr id="1280" name="Rectangle 83"/>
          <p:cNvSpPr txBox="1"/>
          <p:nvPr/>
        </p:nvSpPr>
        <p:spPr>
          <a:xfrm>
            <a:off x="12380814" y="1341438"/>
            <a:ext cx="1510117" cy="1140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0063" tIns="40063" rIns="40063" bIns="40063">
            <a:spAutoFit/>
          </a:bodyPr>
          <a:lstStyle/>
          <a:p>
            <a:pPr defTabSz="914400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配色参考方案：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defTabSz="914400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建议同一页面内不超过四种颜色，以下是</a:t>
            </a:r>
            <a:r>
              <a:t>13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组配色方案，同一页面内只选择一组使用。（仅供参考）</a:t>
            </a:r>
          </a:p>
        </p:txBody>
      </p:sp>
      <p:sp>
        <p:nvSpPr>
          <p:cNvPr id="1281" name="Rectangle 84"/>
          <p:cNvSpPr txBox="1"/>
          <p:nvPr/>
        </p:nvSpPr>
        <p:spPr>
          <a:xfrm>
            <a:off x="12380814" y="7938"/>
            <a:ext cx="1414830" cy="402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0063" tIns="40063" rIns="40063" bIns="40063">
            <a:spAutoFit/>
          </a:bodyPr>
          <a:lstStyle/>
          <a:p>
            <a:pPr defTabSz="914400">
              <a:lnSpc>
                <a:spcPct val="120000"/>
              </a:lnSpc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客户或者合作伙伴的标志放在右上角</a:t>
            </a:r>
            <a:r>
              <a:t>.</a:t>
            </a:r>
          </a:p>
        </p:txBody>
      </p:sp>
      <p:sp>
        <p:nvSpPr>
          <p:cNvPr id="1282" name="Rectangle 21"/>
          <p:cNvSpPr txBox="1"/>
          <p:nvPr/>
        </p:nvSpPr>
        <p:spPr>
          <a:xfrm>
            <a:off x="5129676" y="6465937"/>
            <a:ext cx="1368153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defTabSz="801687">
              <a:defRPr sz="1200">
                <a:solidFill>
                  <a:srgbClr val="00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12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84799" y="6489701"/>
            <a:ext cx="266974" cy="27940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1800">
                <a:solidFill>
                  <a:srgbClr val="00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84" name="Title Text"/>
          <p:cNvSpPr txBox="1">
            <a:spLocks noGrp="1"/>
          </p:cNvSpPr>
          <p:nvPr>
            <p:ph type="title"/>
          </p:nvPr>
        </p:nvSpPr>
        <p:spPr>
          <a:xfrm>
            <a:off x="781302" y="116634"/>
            <a:ext cx="10367727" cy="13620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b="1">
                <a:solidFill>
                  <a:srgbClr val="99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285" name="Body Level One…"/>
          <p:cNvSpPr txBox="1">
            <a:spLocks noGrp="1"/>
          </p:cNvSpPr>
          <p:nvPr>
            <p:ph type="body" idx="1"/>
          </p:nvPr>
        </p:nvSpPr>
        <p:spPr>
          <a:xfrm>
            <a:off x="912934" y="1714501"/>
            <a:ext cx="10370899" cy="4162426"/>
          </a:xfrm>
          <a:prstGeom prst="rect">
            <a:avLst/>
          </a:prstGeom>
        </p:spPr>
        <p:txBody>
          <a:bodyPr lIns="40070" tIns="40070" rIns="40070" bIns="40070">
            <a:normAutofit/>
          </a:bodyPr>
          <a:lstStyle>
            <a:lvl1pPr marL="266593" indent="-266593">
              <a:lnSpc>
                <a:spcPct val="140000"/>
              </a:lnSpc>
              <a:buClr>
                <a:srgbClr val="595959"/>
              </a:buClr>
              <a:buSzPct val="70000"/>
              <a:buChar char="●"/>
              <a:defRPr sz="1900">
                <a:solidFill>
                  <a:srgbClr val="333333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  <a:lvl2pPr marL="758825" indent="-301625">
              <a:lnSpc>
                <a:spcPct val="140000"/>
              </a:lnSpc>
              <a:buClr>
                <a:srgbClr val="595959"/>
              </a:buClr>
              <a:buSzPct val="50000"/>
              <a:buChar char="p"/>
              <a:defRPr sz="1900">
                <a:solidFill>
                  <a:srgbClr val="333333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2pPr>
            <a:lvl3pPr marL="1185862" indent="-271462">
              <a:lnSpc>
                <a:spcPct val="140000"/>
              </a:lnSpc>
              <a:buClr>
                <a:srgbClr val="595959"/>
              </a:buClr>
              <a:buSzPct val="50000"/>
              <a:buChar char="■"/>
              <a:defRPr sz="1900">
                <a:solidFill>
                  <a:srgbClr val="333333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3pPr>
            <a:lvl4pPr marL="1681842" indent="-310242">
              <a:lnSpc>
                <a:spcPct val="140000"/>
              </a:lnSpc>
              <a:buClr>
                <a:srgbClr val="595959"/>
              </a:buClr>
              <a:buSzPct val="100000"/>
              <a:buChar char="–"/>
              <a:defRPr sz="1900">
                <a:solidFill>
                  <a:srgbClr val="333333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4pPr>
            <a:lvl5pPr marL="2190750" indent="-361950">
              <a:lnSpc>
                <a:spcPct val="140000"/>
              </a:lnSpc>
              <a:buClr>
                <a:srgbClr val="595959"/>
              </a:buClr>
              <a:buSzPct val="100000"/>
              <a:buChar char="~"/>
              <a:defRPr sz="1900">
                <a:solidFill>
                  <a:srgbClr val="333333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2" name="Picture 79" descr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224589"/>
            <a:ext cx="12205234" cy="636588"/>
          </a:xfrm>
          <a:prstGeom prst="rect">
            <a:avLst/>
          </a:prstGeom>
          <a:ln w="12700">
            <a:miter lim="400000"/>
          </a:ln>
        </p:spPr>
      </p:pic>
      <p:sp>
        <p:nvSpPr>
          <p:cNvPr id="1293" name="Text Box 8"/>
          <p:cNvSpPr txBox="1"/>
          <p:nvPr/>
        </p:nvSpPr>
        <p:spPr>
          <a:xfrm>
            <a:off x="1007928" y="6451600"/>
            <a:ext cx="2584302" cy="17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defTabSz="801687">
              <a:defRPr sz="1200">
                <a:solidFill>
                  <a:srgbClr val="000000"/>
                </a:solidFill>
                <a:latin typeface="FrutigerNext LT Bold"/>
                <a:ea typeface="FrutigerNext LT Bold"/>
                <a:cs typeface="FrutigerNext LT Bold"/>
                <a:sym typeface="FrutigerNext LT Bold"/>
              </a:defRPr>
            </a:lvl1pPr>
          </a:lstStyle>
          <a:p>
            <a:r>
              <a:t>HUAWEI TECHNOLOGIES CO., LTD.</a:t>
            </a:r>
          </a:p>
        </p:txBody>
      </p:sp>
      <p:pic>
        <p:nvPicPr>
          <p:cNvPr id="1294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5746" y="6386514"/>
            <a:ext cx="1749051" cy="312738"/>
          </a:xfrm>
          <a:prstGeom prst="rect">
            <a:avLst/>
          </a:prstGeom>
          <a:ln w="12700">
            <a:miter lim="400000"/>
          </a:ln>
        </p:spPr>
      </p:pic>
      <p:sp>
        <p:nvSpPr>
          <p:cNvPr id="1295" name="Rectangle 15"/>
          <p:cNvSpPr txBox="1"/>
          <p:nvPr/>
        </p:nvSpPr>
        <p:spPr>
          <a:xfrm>
            <a:off x="-2564456" y="692150"/>
            <a:ext cx="2380406" cy="5705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0063" tIns="40063" rIns="40063" bIns="40063">
            <a:spAutoFit/>
          </a:bodyPr>
          <a:lstStyle/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英文标题</a:t>
            </a:r>
            <a:r>
              <a:t>:32-35pt 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 R153 G0 B0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内部使用字体 </a:t>
            </a:r>
            <a:r>
              <a:t>: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FrutigerNext LT Medium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外部使用字体 </a:t>
            </a:r>
            <a:r>
              <a:t>: Arial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中文标题</a:t>
            </a:r>
            <a:r>
              <a:t>:30-32pt 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 R153 G0 B0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字体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黑体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英文正文</a:t>
            </a:r>
            <a:r>
              <a:t>:20-22pt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子目录 </a:t>
            </a:r>
            <a:r>
              <a:t>(2-5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级</a:t>
            </a:r>
            <a:r>
              <a:t>) :18pt  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黑色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内部使用字体 </a:t>
            </a:r>
            <a:r>
              <a:t>: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FrutigerNext LT Regular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外部使用字体 </a:t>
            </a:r>
            <a:r>
              <a:t>: Arial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中文正文</a:t>
            </a:r>
            <a:r>
              <a:t>:18-20pt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子目录</a:t>
            </a:r>
            <a:r>
              <a:t>(2-5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级</a:t>
            </a:r>
            <a:r>
              <a:t>):18pt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黑色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字体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细黑体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grpSp>
        <p:nvGrpSpPr>
          <p:cNvPr id="1362" name="Group 16"/>
          <p:cNvGrpSpPr/>
          <p:nvPr/>
        </p:nvGrpSpPr>
        <p:grpSpPr>
          <a:xfrm>
            <a:off x="12438158" y="3511550"/>
            <a:ext cx="1226031" cy="3224212"/>
            <a:chOff x="0" y="0"/>
            <a:chExt cx="1226030" cy="3224211"/>
          </a:xfrm>
        </p:grpSpPr>
        <p:sp>
          <p:nvSpPr>
            <p:cNvPr id="1296" name="Rectangle 17"/>
            <p:cNvSpPr/>
            <p:nvPr/>
          </p:nvSpPr>
          <p:spPr>
            <a:xfrm>
              <a:off x="-1" y="1416049"/>
              <a:ext cx="1226032" cy="36988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grpSp>
          <p:nvGrpSpPr>
            <p:cNvPr id="1301" name="Group 18"/>
            <p:cNvGrpSpPr/>
            <p:nvPr/>
          </p:nvGrpSpPr>
          <p:grpSpPr>
            <a:xfrm>
              <a:off x="114344" y="215900"/>
              <a:ext cx="986753" cy="182563"/>
              <a:chOff x="0" y="0"/>
              <a:chExt cx="986751" cy="182562"/>
            </a:xfrm>
          </p:grpSpPr>
          <p:sp>
            <p:nvSpPr>
              <p:cNvPr id="1297" name="Rectangle 1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98" name="Rectangle 2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99" name="Rectangle 2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660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00" name="Rectangle 2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06" name="Group 23"/>
            <p:cNvGrpSpPr/>
            <p:nvPr/>
          </p:nvGrpSpPr>
          <p:grpSpPr>
            <a:xfrm>
              <a:off x="114344" y="431800"/>
              <a:ext cx="986753" cy="182563"/>
              <a:chOff x="0" y="0"/>
              <a:chExt cx="986751" cy="182562"/>
            </a:xfrm>
          </p:grpSpPr>
          <p:sp>
            <p:nvSpPr>
              <p:cNvPr id="1302" name="Rectangle 2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03" name="Rectangle 2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04" name="Rectangle 2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05" name="Rectangle 2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11" name="Group 28"/>
            <p:cNvGrpSpPr/>
            <p:nvPr/>
          </p:nvGrpSpPr>
          <p:grpSpPr>
            <a:xfrm>
              <a:off x="114344" y="647700"/>
              <a:ext cx="986753" cy="182563"/>
              <a:chOff x="0" y="0"/>
              <a:chExt cx="986751" cy="182562"/>
            </a:xfrm>
          </p:grpSpPr>
          <p:sp>
            <p:nvSpPr>
              <p:cNvPr id="1307" name="Rectangle 2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08" name="Rectangle 3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0099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09" name="Rectangle 3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10" name="Rectangle 3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16" name="Group 33"/>
            <p:cNvGrpSpPr/>
            <p:nvPr/>
          </p:nvGrpSpPr>
          <p:grpSpPr>
            <a:xfrm>
              <a:off x="114344" y="0"/>
              <a:ext cx="986753" cy="188913"/>
              <a:chOff x="0" y="0"/>
              <a:chExt cx="986751" cy="188912"/>
            </a:xfrm>
          </p:grpSpPr>
          <p:sp>
            <p:nvSpPr>
              <p:cNvPr id="1312" name="Rectangle 34"/>
              <p:cNvSpPr/>
              <p:nvPr/>
            </p:nvSpPr>
            <p:spPr>
              <a:xfrm rot="10800000" flipH="1">
                <a:off x="493376" y="0"/>
                <a:ext cx="245630" cy="18891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13" name="Rectangle 35"/>
              <p:cNvSpPr/>
              <p:nvPr/>
            </p:nvSpPr>
            <p:spPr>
              <a:xfrm rot="10800000" flipH="1">
                <a:off x="739005" y="0"/>
                <a:ext cx="247747" cy="188913"/>
              </a:xfrm>
              <a:prstGeom prst="rect">
                <a:avLst/>
              </a:prstGeom>
              <a:solidFill>
                <a:srgbClr val="CC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14" name="Rectangle 36"/>
              <p:cNvSpPr/>
              <p:nvPr/>
            </p:nvSpPr>
            <p:spPr>
              <a:xfrm rot="10800000" flipH="1">
                <a:off x="-1" y="0"/>
                <a:ext cx="247747" cy="18891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15" name="Rectangle 37"/>
              <p:cNvSpPr/>
              <p:nvPr/>
            </p:nvSpPr>
            <p:spPr>
              <a:xfrm rot="10800000" flipH="1">
                <a:off x="247746" y="0"/>
                <a:ext cx="245630" cy="188913"/>
              </a:xfrm>
              <a:prstGeom prst="rect">
                <a:avLst/>
              </a:prstGeom>
              <a:solidFill>
                <a:srgbClr val="66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21" name="Group 38"/>
            <p:cNvGrpSpPr/>
            <p:nvPr/>
          </p:nvGrpSpPr>
          <p:grpSpPr>
            <a:xfrm>
              <a:off x="114344" y="1008062"/>
              <a:ext cx="986753" cy="182563"/>
              <a:chOff x="0" y="0"/>
              <a:chExt cx="986751" cy="182562"/>
            </a:xfrm>
          </p:grpSpPr>
          <p:sp>
            <p:nvSpPr>
              <p:cNvPr id="1317" name="Rectangle 3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18" name="Rectangle 4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19" name="Rectangle 4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20" name="Rectangle 4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26" name="Group 43"/>
            <p:cNvGrpSpPr/>
            <p:nvPr/>
          </p:nvGrpSpPr>
          <p:grpSpPr>
            <a:xfrm>
              <a:off x="114344" y="1223962"/>
              <a:ext cx="986753" cy="182563"/>
              <a:chOff x="0" y="0"/>
              <a:chExt cx="986751" cy="182562"/>
            </a:xfrm>
          </p:grpSpPr>
          <p:sp>
            <p:nvSpPr>
              <p:cNvPr id="1322" name="Rectangle 4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23" name="Rectangle 4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24" name="Rectangle 4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25" name="Rectangle 4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31" name="Group 48"/>
            <p:cNvGrpSpPr/>
            <p:nvPr/>
          </p:nvGrpSpPr>
          <p:grpSpPr>
            <a:xfrm>
              <a:off x="114344" y="1439862"/>
              <a:ext cx="986753" cy="182563"/>
              <a:chOff x="0" y="0"/>
              <a:chExt cx="986751" cy="182562"/>
            </a:xfrm>
          </p:grpSpPr>
          <p:sp>
            <p:nvSpPr>
              <p:cNvPr id="1327" name="Rectangle 4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28" name="Rectangle 5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29" name="Rectangle 5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30" name="Rectangle 5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36" name="Group 53"/>
            <p:cNvGrpSpPr/>
            <p:nvPr/>
          </p:nvGrpSpPr>
          <p:grpSpPr>
            <a:xfrm>
              <a:off x="114344" y="1800225"/>
              <a:ext cx="986753" cy="182563"/>
              <a:chOff x="0" y="0"/>
              <a:chExt cx="986751" cy="182562"/>
            </a:xfrm>
          </p:grpSpPr>
          <p:sp>
            <p:nvSpPr>
              <p:cNvPr id="1332" name="Rectangle 5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33" name="Rectangle 5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34" name="Rectangle 5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35" name="Rectangle 5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41" name="Group 58"/>
            <p:cNvGrpSpPr/>
            <p:nvPr/>
          </p:nvGrpSpPr>
          <p:grpSpPr>
            <a:xfrm>
              <a:off x="114344" y="2016125"/>
              <a:ext cx="986753" cy="182563"/>
              <a:chOff x="0" y="0"/>
              <a:chExt cx="986751" cy="182562"/>
            </a:xfrm>
          </p:grpSpPr>
          <p:sp>
            <p:nvSpPr>
              <p:cNvPr id="1337" name="Rectangle 5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38" name="Rectangle 6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39" name="Rectangle 6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40" name="Rectangle 6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46" name="Group 63"/>
            <p:cNvGrpSpPr/>
            <p:nvPr/>
          </p:nvGrpSpPr>
          <p:grpSpPr>
            <a:xfrm>
              <a:off x="114344" y="2232025"/>
              <a:ext cx="986753" cy="182563"/>
              <a:chOff x="0" y="0"/>
              <a:chExt cx="986751" cy="182562"/>
            </a:xfrm>
          </p:grpSpPr>
          <p:sp>
            <p:nvSpPr>
              <p:cNvPr id="1342" name="Rectangle 6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43" name="Rectangle 6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44" name="Rectangle 6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45" name="Rectangle 6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51" name="Group 68"/>
            <p:cNvGrpSpPr/>
            <p:nvPr/>
          </p:nvGrpSpPr>
          <p:grpSpPr>
            <a:xfrm>
              <a:off x="114344" y="2592387"/>
              <a:ext cx="986753" cy="182563"/>
              <a:chOff x="0" y="0"/>
              <a:chExt cx="986751" cy="182562"/>
            </a:xfrm>
          </p:grpSpPr>
          <p:sp>
            <p:nvSpPr>
              <p:cNvPr id="1347" name="Rectangle 6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48" name="Rectangle 7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49" name="Rectangle 7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50" name="Rectangle 7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56" name="Group 73"/>
            <p:cNvGrpSpPr/>
            <p:nvPr/>
          </p:nvGrpSpPr>
          <p:grpSpPr>
            <a:xfrm>
              <a:off x="114344" y="2817812"/>
              <a:ext cx="986753" cy="182563"/>
              <a:chOff x="0" y="0"/>
              <a:chExt cx="986751" cy="182562"/>
            </a:xfrm>
          </p:grpSpPr>
          <p:sp>
            <p:nvSpPr>
              <p:cNvPr id="1352" name="Rectangle 7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53" name="Rectangle 7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54" name="Rectangle 7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55" name="Rectangle 7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61" name="Group 78"/>
            <p:cNvGrpSpPr/>
            <p:nvPr/>
          </p:nvGrpSpPr>
          <p:grpSpPr>
            <a:xfrm>
              <a:off x="114344" y="3041649"/>
              <a:ext cx="986753" cy="182563"/>
              <a:chOff x="0" y="0"/>
              <a:chExt cx="986751" cy="182562"/>
            </a:xfrm>
          </p:grpSpPr>
          <p:sp>
            <p:nvSpPr>
              <p:cNvPr id="1357" name="Rectangle 7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58" name="Rectangle 8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59" name="Rectangle 8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60" name="Rectangle 8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</p:grpSp>
      <p:sp>
        <p:nvSpPr>
          <p:cNvPr id="1363" name="Rectangle 83"/>
          <p:cNvSpPr txBox="1"/>
          <p:nvPr/>
        </p:nvSpPr>
        <p:spPr>
          <a:xfrm>
            <a:off x="12380814" y="1341438"/>
            <a:ext cx="1510117" cy="1140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0063" tIns="40063" rIns="40063" bIns="40063">
            <a:spAutoFit/>
          </a:bodyPr>
          <a:lstStyle/>
          <a:p>
            <a:pPr defTabSz="914400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配色参考方案：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defTabSz="914400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建议同一页面内不超过四种颜色，以下是</a:t>
            </a:r>
            <a:r>
              <a:t>13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组配色方案，同一页面内只选择一组使用。（仅供参考）</a:t>
            </a:r>
          </a:p>
        </p:txBody>
      </p:sp>
      <p:sp>
        <p:nvSpPr>
          <p:cNvPr id="1364" name="Rectangle 84"/>
          <p:cNvSpPr txBox="1"/>
          <p:nvPr/>
        </p:nvSpPr>
        <p:spPr>
          <a:xfrm>
            <a:off x="12380814" y="7938"/>
            <a:ext cx="1414830" cy="402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0063" tIns="40063" rIns="40063" bIns="40063">
            <a:spAutoFit/>
          </a:bodyPr>
          <a:lstStyle/>
          <a:p>
            <a:pPr defTabSz="914400">
              <a:lnSpc>
                <a:spcPct val="120000"/>
              </a:lnSpc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客户或者合作伙伴的标志放在右上角</a:t>
            </a:r>
            <a:r>
              <a:t>.</a:t>
            </a:r>
          </a:p>
        </p:txBody>
      </p:sp>
      <p:sp>
        <p:nvSpPr>
          <p:cNvPr id="1365" name="Rectangle 21"/>
          <p:cNvSpPr txBox="1"/>
          <p:nvPr/>
        </p:nvSpPr>
        <p:spPr>
          <a:xfrm>
            <a:off x="5129676" y="6465937"/>
            <a:ext cx="1368153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defTabSz="801687">
              <a:defRPr sz="1200">
                <a:solidFill>
                  <a:srgbClr val="00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13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84799" y="6489701"/>
            <a:ext cx="266974" cy="27940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1800">
                <a:solidFill>
                  <a:srgbClr val="00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36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29175" y="456133"/>
            <a:ext cx="10740640" cy="99340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3400"/>
              </a:lnSpc>
              <a:defRPr sz="31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593662">
              <a:lnSpc>
                <a:spcPts val="3400"/>
              </a:lnSpc>
              <a:defRPr sz="31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1187322">
              <a:lnSpc>
                <a:spcPts val="3400"/>
              </a:lnSpc>
              <a:defRPr sz="31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1780986">
              <a:lnSpc>
                <a:spcPts val="3400"/>
              </a:lnSpc>
              <a:defRPr sz="31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2374648">
              <a:lnSpc>
                <a:spcPts val="3400"/>
              </a:lnSpc>
              <a:defRPr sz="31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r>
              <a:t>单击此处添加标题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Picture 79" descr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224589"/>
            <a:ext cx="12205234" cy="636588"/>
          </a:xfrm>
          <a:prstGeom prst="rect">
            <a:avLst/>
          </a:prstGeom>
          <a:ln w="12700">
            <a:miter lim="400000"/>
          </a:ln>
        </p:spPr>
      </p:pic>
      <p:sp>
        <p:nvSpPr>
          <p:cNvPr id="1375" name="Text Box 8"/>
          <p:cNvSpPr txBox="1"/>
          <p:nvPr/>
        </p:nvSpPr>
        <p:spPr>
          <a:xfrm>
            <a:off x="1007928" y="6451600"/>
            <a:ext cx="2584302" cy="17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defTabSz="801687">
              <a:defRPr sz="1200">
                <a:solidFill>
                  <a:srgbClr val="000000"/>
                </a:solidFill>
                <a:latin typeface="FrutigerNext LT Bold"/>
                <a:ea typeface="FrutigerNext LT Bold"/>
                <a:cs typeface="FrutigerNext LT Bold"/>
                <a:sym typeface="FrutigerNext LT Bold"/>
              </a:defRPr>
            </a:lvl1pPr>
          </a:lstStyle>
          <a:p>
            <a:r>
              <a:t>HUAWEI TECHNOLOGIES CO., LTD.</a:t>
            </a:r>
          </a:p>
        </p:txBody>
      </p:sp>
      <p:pic>
        <p:nvPicPr>
          <p:cNvPr id="1376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5746" y="6386514"/>
            <a:ext cx="1749051" cy="312738"/>
          </a:xfrm>
          <a:prstGeom prst="rect">
            <a:avLst/>
          </a:prstGeom>
          <a:ln w="12700">
            <a:miter lim="400000"/>
          </a:ln>
        </p:spPr>
      </p:pic>
      <p:sp>
        <p:nvSpPr>
          <p:cNvPr id="1377" name="Rectangle 15"/>
          <p:cNvSpPr txBox="1"/>
          <p:nvPr/>
        </p:nvSpPr>
        <p:spPr>
          <a:xfrm>
            <a:off x="-2564456" y="692150"/>
            <a:ext cx="2380406" cy="5705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0063" tIns="40063" rIns="40063" bIns="40063">
            <a:spAutoFit/>
          </a:bodyPr>
          <a:lstStyle/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英文标题</a:t>
            </a:r>
            <a:r>
              <a:t>:32-35pt 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 R153 G0 B0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内部使用字体 </a:t>
            </a:r>
            <a:r>
              <a:t>: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FrutigerNext LT Medium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外部使用字体 </a:t>
            </a:r>
            <a:r>
              <a:t>: Arial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中文标题</a:t>
            </a:r>
            <a:r>
              <a:t>:30-32pt 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 R153 G0 B0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字体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黑体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英文正文</a:t>
            </a:r>
            <a:r>
              <a:t>:20-22pt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子目录 </a:t>
            </a:r>
            <a:r>
              <a:t>(2-5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级</a:t>
            </a:r>
            <a:r>
              <a:t>) :18pt  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黑色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内部使用字体 </a:t>
            </a:r>
            <a:r>
              <a:t>: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FrutigerNext LT Regular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外部使用字体 </a:t>
            </a:r>
            <a:r>
              <a:t>: Arial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中文正文</a:t>
            </a:r>
            <a:r>
              <a:t>:18-20pt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子目录</a:t>
            </a:r>
            <a:r>
              <a:t>(2-5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级</a:t>
            </a:r>
            <a:r>
              <a:t>):18pt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黑色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字体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细黑体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grpSp>
        <p:nvGrpSpPr>
          <p:cNvPr id="1444" name="Group 16"/>
          <p:cNvGrpSpPr/>
          <p:nvPr/>
        </p:nvGrpSpPr>
        <p:grpSpPr>
          <a:xfrm>
            <a:off x="12438158" y="3511550"/>
            <a:ext cx="1226031" cy="3224212"/>
            <a:chOff x="0" y="0"/>
            <a:chExt cx="1226030" cy="3224211"/>
          </a:xfrm>
        </p:grpSpPr>
        <p:sp>
          <p:nvSpPr>
            <p:cNvPr id="1378" name="Rectangle 17"/>
            <p:cNvSpPr/>
            <p:nvPr/>
          </p:nvSpPr>
          <p:spPr>
            <a:xfrm>
              <a:off x="-1" y="1416049"/>
              <a:ext cx="1226032" cy="36988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grpSp>
          <p:nvGrpSpPr>
            <p:cNvPr id="1383" name="Group 18"/>
            <p:cNvGrpSpPr/>
            <p:nvPr/>
          </p:nvGrpSpPr>
          <p:grpSpPr>
            <a:xfrm>
              <a:off x="114344" y="215900"/>
              <a:ext cx="986753" cy="182563"/>
              <a:chOff x="0" y="0"/>
              <a:chExt cx="986751" cy="182562"/>
            </a:xfrm>
          </p:grpSpPr>
          <p:sp>
            <p:nvSpPr>
              <p:cNvPr id="1379" name="Rectangle 1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80" name="Rectangle 2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81" name="Rectangle 2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660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82" name="Rectangle 2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88" name="Group 23"/>
            <p:cNvGrpSpPr/>
            <p:nvPr/>
          </p:nvGrpSpPr>
          <p:grpSpPr>
            <a:xfrm>
              <a:off x="114344" y="431800"/>
              <a:ext cx="986753" cy="182563"/>
              <a:chOff x="0" y="0"/>
              <a:chExt cx="986751" cy="182562"/>
            </a:xfrm>
          </p:grpSpPr>
          <p:sp>
            <p:nvSpPr>
              <p:cNvPr id="1384" name="Rectangle 2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85" name="Rectangle 2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86" name="Rectangle 2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87" name="Rectangle 2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93" name="Group 28"/>
            <p:cNvGrpSpPr/>
            <p:nvPr/>
          </p:nvGrpSpPr>
          <p:grpSpPr>
            <a:xfrm>
              <a:off x="114344" y="647700"/>
              <a:ext cx="986753" cy="182563"/>
              <a:chOff x="0" y="0"/>
              <a:chExt cx="986751" cy="182562"/>
            </a:xfrm>
          </p:grpSpPr>
          <p:sp>
            <p:nvSpPr>
              <p:cNvPr id="1389" name="Rectangle 2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90" name="Rectangle 3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0099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91" name="Rectangle 3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92" name="Rectangle 3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98" name="Group 33"/>
            <p:cNvGrpSpPr/>
            <p:nvPr/>
          </p:nvGrpSpPr>
          <p:grpSpPr>
            <a:xfrm>
              <a:off x="114344" y="0"/>
              <a:ext cx="986753" cy="188913"/>
              <a:chOff x="0" y="0"/>
              <a:chExt cx="986751" cy="188912"/>
            </a:xfrm>
          </p:grpSpPr>
          <p:sp>
            <p:nvSpPr>
              <p:cNvPr id="1394" name="Rectangle 34"/>
              <p:cNvSpPr/>
              <p:nvPr/>
            </p:nvSpPr>
            <p:spPr>
              <a:xfrm rot="10800000" flipH="1">
                <a:off x="493376" y="0"/>
                <a:ext cx="245630" cy="18891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95" name="Rectangle 35"/>
              <p:cNvSpPr/>
              <p:nvPr/>
            </p:nvSpPr>
            <p:spPr>
              <a:xfrm rot="10800000" flipH="1">
                <a:off x="739005" y="0"/>
                <a:ext cx="247747" cy="188913"/>
              </a:xfrm>
              <a:prstGeom prst="rect">
                <a:avLst/>
              </a:prstGeom>
              <a:solidFill>
                <a:srgbClr val="CC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96" name="Rectangle 36"/>
              <p:cNvSpPr/>
              <p:nvPr/>
            </p:nvSpPr>
            <p:spPr>
              <a:xfrm rot="10800000" flipH="1">
                <a:off x="-1" y="0"/>
                <a:ext cx="247747" cy="18891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97" name="Rectangle 37"/>
              <p:cNvSpPr/>
              <p:nvPr/>
            </p:nvSpPr>
            <p:spPr>
              <a:xfrm rot="10800000" flipH="1">
                <a:off x="247746" y="0"/>
                <a:ext cx="245630" cy="188913"/>
              </a:xfrm>
              <a:prstGeom prst="rect">
                <a:avLst/>
              </a:prstGeom>
              <a:solidFill>
                <a:srgbClr val="66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403" name="Group 38"/>
            <p:cNvGrpSpPr/>
            <p:nvPr/>
          </p:nvGrpSpPr>
          <p:grpSpPr>
            <a:xfrm>
              <a:off x="114344" y="1008062"/>
              <a:ext cx="986753" cy="182563"/>
              <a:chOff x="0" y="0"/>
              <a:chExt cx="986751" cy="182562"/>
            </a:xfrm>
          </p:grpSpPr>
          <p:sp>
            <p:nvSpPr>
              <p:cNvPr id="1399" name="Rectangle 3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00" name="Rectangle 4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01" name="Rectangle 4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02" name="Rectangle 4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408" name="Group 43"/>
            <p:cNvGrpSpPr/>
            <p:nvPr/>
          </p:nvGrpSpPr>
          <p:grpSpPr>
            <a:xfrm>
              <a:off x="114344" y="1223962"/>
              <a:ext cx="986753" cy="182563"/>
              <a:chOff x="0" y="0"/>
              <a:chExt cx="986751" cy="182562"/>
            </a:xfrm>
          </p:grpSpPr>
          <p:sp>
            <p:nvSpPr>
              <p:cNvPr id="1404" name="Rectangle 4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05" name="Rectangle 4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06" name="Rectangle 4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07" name="Rectangle 4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413" name="Group 48"/>
            <p:cNvGrpSpPr/>
            <p:nvPr/>
          </p:nvGrpSpPr>
          <p:grpSpPr>
            <a:xfrm>
              <a:off x="114344" y="1439862"/>
              <a:ext cx="986753" cy="182563"/>
              <a:chOff x="0" y="0"/>
              <a:chExt cx="986751" cy="182562"/>
            </a:xfrm>
          </p:grpSpPr>
          <p:sp>
            <p:nvSpPr>
              <p:cNvPr id="1409" name="Rectangle 4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10" name="Rectangle 5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11" name="Rectangle 5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12" name="Rectangle 5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418" name="Group 53"/>
            <p:cNvGrpSpPr/>
            <p:nvPr/>
          </p:nvGrpSpPr>
          <p:grpSpPr>
            <a:xfrm>
              <a:off x="114344" y="1800225"/>
              <a:ext cx="986753" cy="182563"/>
              <a:chOff x="0" y="0"/>
              <a:chExt cx="986751" cy="182562"/>
            </a:xfrm>
          </p:grpSpPr>
          <p:sp>
            <p:nvSpPr>
              <p:cNvPr id="1414" name="Rectangle 5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15" name="Rectangle 5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16" name="Rectangle 5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17" name="Rectangle 5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423" name="Group 58"/>
            <p:cNvGrpSpPr/>
            <p:nvPr/>
          </p:nvGrpSpPr>
          <p:grpSpPr>
            <a:xfrm>
              <a:off x="114344" y="2016125"/>
              <a:ext cx="986753" cy="182563"/>
              <a:chOff x="0" y="0"/>
              <a:chExt cx="986751" cy="182562"/>
            </a:xfrm>
          </p:grpSpPr>
          <p:sp>
            <p:nvSpPr>
              <p:cNvPr id="1419" name="Rectangle 5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20" name="Rectangle 6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21" name="Rectangle 6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22" name="Rectangle 6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428" name="Group 63"/>
            <p:cNvGrpSpPr/>
            <p:nvPr/>
          </p:nvGrpSpPr>
          <p:grpSpPr>
            <a:xfrm>
              <a:off x="114344" y="2232025"/>
              <a:ext cx="986753" cy="182563"/>
              <a:chOff x="0" y="0"/>
              <a:chExt cx="986751" cy="182562"/>
            </a:xfrm>
          </p:grpSpPr>
          <p:sp>
            <p:nvSpPr>
              <p:cNvPr id="1424" name="Rectangle 6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25" name="Rectangle 6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26" name="Rectangle 6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27" name="Rectangle 6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433" name="Group 68"/>
            <p:cNvGrpSpPr/>
            <p:nvPr/>
          </p:nvGrpSpPr>
          <p:grpSpPr>
            <a:xfrm>
              <a:off x="114344" y="2592387"/>
              <a:ext cx="986753" cy="182563"/>
              <a:chOff x="0" y="0"/>
              <a:chExt cx="986751" cy="182562"/>
            </a:xfrm>
          </p:grpSpPr>
          <p:sp>
            <p:nvSpPr>
              <p:cNvPr id="1429" name="Rectangle 6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30" name="Rectangle 7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31" name="Rectangle 7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32" name="Rectangle 7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438" name="Group 73"/>
            <p:cNvGrpSpPr/>
            <p:nvPr/>
          </p:nvGrpSpPr>
          <p:grpSpPr>
            <a:xfrm>
              <a:off x="114344" y="2817812"/>
              <a:ext cx="986753" cy="182563"/>
              <a:chOff x="0" y="0"/>
              <a:chExt cx="986751" cy="182562"/>
            </a:xfrm>
          </p:grpSpPr>
          <p:sp>
            <p:nvSpPr>
              <p:cNvPr id="1434" name="Rectangle 7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35" name="Rectangle 7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36" name="Rectangle 7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37" name="Rectangle 7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443" name="Group 78"/>
            <p:cNvGrpSpPr/>
            <p:nvPr/>
          </p:nvGrpSpPr>
          <p:grpSpPr>
            <a:xfrm>
              <a:off x="114344" y="3041649"/>
              <a:ext cx="986753" cy="182563"/>
              <a:chOff x="0" y="0"/>
              <a:chExt cx="986751" cy="182562"/>
            </a:xfrm>
          </p:grpSpPr>
          <p:sp>
            <p:nvSpPr>
              <p:cNvPr id="1439" name="Rectangle 7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40" name="Rectangle 8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41" name="Rectangle 8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42" name="Rectangle 8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</p:grpSp>
      <p:sp>
        <p:nvSpPr>
          <p:cNvPr id="1445" name="Rectangle 83"/>
          <p:cNvSpPr txBox="1"/>
          <p:nvPr/>
        </p:nvSpPr>
        <p:spPr>
          <a:xfrm>
            <a:off x="12380814" y="1341438"/>
            <a:ext cx="1510117" cy="1140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0063" tIns="40063" rIns="40063" bIns="40063">
            <a:spAutoFit/>
          </a:bodyPr>
          <a:lstStyle/>
          <a:p>
            <a:pPr defTabSz="914400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配色参考方案：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defTabSz="914400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建议同一页面内不超过四种颜色，以下是</a:t>
            </a:r>
            <a:r>
              <a:t>13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组配色方案，同一页面内只选择一组使用。（仅供参考）</a:t>
            </a:r>
          </a:p>
        </p:txBody>
      </p:sp>
      <p:sp>
        <p:nvSpPr>
          <p:cNvPr id="1446" name="Rectangle 84"/>
          <p:cNvSpPr txBox="1"/>
          <p:nvPr/>
        </p:nvSpPr>
        <p:spPr>
          <a:xfrm>
            <a:off x="12380814" y="7938"/>
            <a:ext cx="1414830" cy="402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0063" tIns="40063" rIns="40063" bIns="40063">
            <a:spAutoFit/>
          </a:bodyPr>
          <a:lstStyle/>
          <a:p>
            <a:pPr defTabSz="914400">
              <a:lnSpc>
                <a:spcPct val="120000"/>
              </a:lnSpc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客户或者合作伙伴的标志放在右上角</a:t>
            </a:r>
            <a:r>
              <a:t>.</a:t>
            </a:r>
          </a:p>
        </p:txBody>
      </p:sp>
      <p:sp>
        <p:nvSpPr>
          <p:cNvPr id="1447" name="Rectangle 21"/>
          <p:cNvSpPr txBox="1"/>
          <p:nvPr/>
        </p:nvSpPr>
        <p:spPr>
          <a:xfrm>
            <a:off x="5129676" y="6465937"/>
            <a:ext cx="1368153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defTabSz="801687">
              <a:defRPr sz="1200">
                <a:solidFill>
                  <a:srgbClr val="00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14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84799" y="6489701"/>
            <a:ext cx="266974" cy="27940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1800">
                <a:solidFill>
                  <a:srgbClr val="00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449" name="Rectangle 86"/>
          <p:cNvSpPr txBox="1"/>
          <p:nvPr/>
        </p:nvSpPr>
        <p:spPr>
          <a:xfrm>
            <a:off x="11510875" y="6378469"/>
            <a:ext cx="685890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783448">
              <a:lnSpc>
                <a:spcPct val="85000"/>
              </a:lnSpc>
              <a:defRPr sz="1000">
                <a:solidFill>
                  <a:srgbClr val="000000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endParaRPr/>
          </a:p>
          <a:p>
            <a:pPr defTabSz="783448">
              <a:lnSpc>
                <a:spcPct val="85000"/>
              </a:lnSpc>
              <a:defRPr sz="1000">
                <a:solidFill>
                  <a:srgbClr val="000000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r>
              <a:t>Page </a:t>
            </a:r>
          </a:p>
        </p:txBody>
      </p:sp>
      <p:sp>
        <p:nvSpPr>
          <p:cNvPr id="1450" name="Text Box 5"/>
          <p:cNvSpPr txBox="1"/>
          <p:nvPr/>
        </p:nvSpPr>
        <p:spPr>
          <a:xfrm>
            <a:off x="856611" y="6468967"/>
            <a:ext cx="2871963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defTabSz="913766">
              <a:defRPr sz="1300">
                <a:solidFill>
                  <a:srgbClr val="595959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r>
              <a:t>HUAWEI TECHNOLOGIES CO.</a:t>
            </a:r>
            <a:r>
              <a:rPr>
                <a:latin typeface="MS PGothic"/>
                <a:ea typeface="MS PGothic"/>
                <a:cs typeface="MS PGothic"/>
                <a:sym typeface="MS PGothic"/>
              </a:rPr>
              <a:t>，</a:t>
            </a:r>
            <a:r>
              <a:t>LTD.</a:t>
            </a:r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14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6"/>
            <a:ext cx="139837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84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1575" name="Group 87"/>
          <p:cNvGrpSpPr/>
          <p:nvPr/>
        </p:nvGrpSpPr>
        <p:grpSpPr>
          <a:xfrm>
            <a:off x="12290470" y="2608800"/>
            <a:ext cx="1963324" cy="4250104"/>
            <a:chOff x="0" y="0"/>
            <a:chExt cx="1963322" cy="4250103"/>
          </a:xfrm>
        </p:grpSpPr>
        <p:grpSp>
          <p:nvGrpSpPr>
            <p:cNvPr id="1461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14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60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1462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r>
                <a:t>公司XX色</a:t>
              </a:r>
            </a:p>
          </p:txBody>
        </p:sp>
        <p:grpSp>
          <p:nvGrpSpPr>
            <p:cNvPr id="1465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146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64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1468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14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67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1471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14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70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1474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14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73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1477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14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76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1480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14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79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1481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1484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14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83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1487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148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86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1490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148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89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1493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14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92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1496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149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95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1499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149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98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1502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150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01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1505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150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04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1508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150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07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1511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150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10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1514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151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13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1517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15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1516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1520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151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19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1523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152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22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1526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152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25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1529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152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28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1532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153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31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1535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153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34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1538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153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37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1541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153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1540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1544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154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43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1547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154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46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1550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154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49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1553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155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52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1556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155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55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1559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155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58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1562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156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61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1565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156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6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1568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156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67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1571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156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70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1574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157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73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1576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1577" name="Title Text"/>
          <p:cNvSpPr txBox="1">
            <a:spLocks noGrp="1"/>
          </p:cNvSpPr>
          <p:nvPr>
            <p:ph type="title"/>
          </p:nvPr>
        </p:nvSpPr>
        <p:spPr>
          <a:xfrm>
            <a:off x="609838" y="275166"/>
            <a:ext cx="10977089" cy="593464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defTabSz="1187798">
              <a:lnSpc>
                <a:spcPct val="90000"/>
              </a:lnSpc>
              <a:defRPr sz="57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578" name="Body Level One…"/>
          <p:cNvSpPr txBox="1">
            <a:spLocks noGrp="1"/>
          </p:cNvSpPr>
          <p:nvPr>
            <p:ph type="body" idx="1"/>
          </p:nvPr>
        </p:nvSpPr>
        <p:spPr>
          <a:xfrm>
            <a:off x="609838" y="1044787"/>
            <a:ext cx="10977089" cy="5080849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marL="571386" indent="-571386" defTabSz="1187798">
              <a:lnSpc>
                <a:spcPct val="90000"/>
              </a:lnSpc>
              <a:spcBef>
                <a:spcPts val="1200"/>
              </a:spcBef>
              <a:buSzPct val="100000"/>
              <a:buChar char="✓"/>
              <a:defRPr sz="24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1158130" indent="-548530" defTabSz="1187798">
              <a:lnSpc>
                <a:spcPct val="90000"/>
              </a:lnSpc>
              <a:spcBef>
                <a:spcPts val="1200"/>
              </a:spcBef>
              <a:buSzPct val="100000"/>
              <a:buChar char="✓"/>
              <a:defRPr sz="24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1904863" indent="-685663" defTabSz="1187798">
              <a:lnSpc>
                <a:spcPct val="90000"/>
              </a:lnSpc>
              <a:spcBef>
                <a:spcPts val="1200"/>
              </a:spcBef>
              <a:buSzPct val="100000"/>
              <a:buChar char="✓"/>
              <a:defRPr sz="24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2514462" indent="-685662" defTabSz="1187798">
              <a:lnSpc>
                <a:spcPct val="90000"/>
              </a:lnSpc>
              <a:spcBef>
                <a:spcPts val="1200"/>
              </a:spcBef>
              <a:buSzPct val="100000"/>
              <a:buChar char="✓"/>
              <a:defRPr sz="24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3466893" indent="-1028492" defTabSz="1187798">
              <a:lnSpc>
                <a:spcPct val="90000"/>
              </a:lnSpc>
              <a:spcBef>
                <a:spcPts val="1200"/>
              </a:spcBef>
              <a:buSzPct val="100000"/>
              <a:buChar char="✓"/>
              <a:defRPr sz="24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3"/>
          <p:cNvSpPr/>
          <p:nvPr/>
        </p:nvSpPr>
        <p:spPr>
          <a:xfrm>
            <a:off x="-1" y="5590902"/>
            <a:ext cx="12196765" cy="12670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666666"/>
                </a:solidFill>
              </a:defRPr>
            </a:pPr>
            <a:endParaRPr/>
          </a:p>
        </p:txBody>
      </p:sp>
      <p:sp>
        <p:nvSpPr>
          <p:cNvPr id="65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6462" y="907581"/>
            <a:ext cx="6610329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t>单击此处添加标题</a:t>
            </a:r>
          </a:p>
        </p:txBody>
      </p:sp>
      <p:sp>
        <p:nvSpPr>
          <p:cNvPr id="6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77531" cy="6439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rgbClr val="1D1D1A"/>
                </a:solidFill>
              </a:defRPr>
            </a:lvl1pPr>
            <a:lvl2pPr>
              <a:defRPr sz="1400">
                <a:solidFill>
                  <a:srgbClr val="1D1D1A"/>
                </a:solidFill>
              </a:defRPr>
            </a:lvl2pPr>
            <a:lvl3pPr>
              <a:defRPr sz="1400">
                <a:solidFill>
                  <a:srgbClr val="1D1D1A"/>
                </a:solidFill>
              </a:defRPr>
            </a:lvl3pPr>
            <a:lvl4pPr>
              <a:defRPr sz="1400">
                <a:solidFill>
                  <a:srgbClr val="1D1D1A"/>
                </a:solidFill>
              </a:defRPr>
            </a:lvl4pPr>
            <a:lvl5pPr>
              <a:defRPr sz="14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目录1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15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1703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1589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158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588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1590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1593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15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592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1596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159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595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1599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159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598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1602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160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01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1605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160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04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1608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160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07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1609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1612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16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11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1615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161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14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1618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161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17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1621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16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20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1624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162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23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1627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162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26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1630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16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29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1633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16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32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1636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16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35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1639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16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38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1642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16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41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1645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164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1644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1648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164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47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1651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164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50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1654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16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53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1657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16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56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1660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165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59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1663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166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62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1666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166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65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1669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166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1668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1672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167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71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1675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167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74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1678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167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77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1681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16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80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1684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16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83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1687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168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86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1690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168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89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1693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169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92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1696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169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95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1699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169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98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1702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170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01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1704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1705" name="直线连接符 14"/>
          <p:cNvSpPr/>
          <p:nvPr/>
        </p:nvSpPr>
        <p:spPr>
          <a:xfrm>
            <a:off x="1029916" y="1360363"/>
            <a:ext cx="787733" cy="1"/>
          </a:xfrm>
          <a:prstGeom prst="line">
            <a:avLst/>
          </a:prstGeom>
          <a:ln w="28575">
            <a:solidFill>
              <a:srgbClr val="C7000B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06" name="文本框 16"/>
          <p:cNvSpPr txBox="1"/>
          <p:nvPr/>
        </p:nvSpPr>
        <p:spPr>
          <a:xfrm>
            <a:off x="964636" y="630374"/>
            <a:ext cx="916941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914387">
              <a:defRPr sz="32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目录</a:t>
            </a:r>
          </a:p>
        </p:txBody>
      </p:sp>
      <p:sp>
        <p:nvSpPr>
          <p:cNvPr id="170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30558" y="1756811"/>
            <a:ext cx="10020301" cy="554038"/>
          </a:xfrm>
          <a:prstGeom prst="rect">
            <a:avLst/>
          </a:prstGeom>
          <a:solidFill>
            <a:srgbClr val="DDDDDD"/>
          </a:solidFill>
        </p:spPr>
        <p:txBody>
          <a:bodyPr anchor="ctr">
            <a:normAutofit/>
          </a:bodyPr>
          <a:lstStyle>
            <a:lvl1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2000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85401" indent="-19156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2000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425216" indent="-237535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2000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2039711" indent="-25819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2000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633551" indent="-25819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2000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点击插入提纲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708" name="文本占位符 13"/>
          <p:cNvSpPr>
            <a:spLocks noGrp="1"/>
          </p:cNvSpPr>
          <p:nvPr>
            <p:ph type="body" sz="quarter" idx="21" hasCustomPrompt="1"/>
          </p:nvPr>
        </p:nvSpPr>
        <p:spPr>
          <a:xfrm>
            <a:off x="1029916" y="2532702"/>
            <a:ext cx="10020301" cy="554038"/>
          </a:xfrm>
          <a:prstGeom prst="rect">
            <a:avLst/>
          </a:prstGeom>
          <a:solidFill>
            <a:srgbClr val="DDDDDD"/>
          </a:solidFill>
        </p:spPr>
        <p:txBody>
          <a:bodyPr anchor="ctr">
            <a:normAutofit/>
          </a:bodyPr>
          <a:lstStyle>
            <a:lvl1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20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点击插入提纲</a:t>
            </a:r>
          </a:p>
        </p:txBody>
      </p:sp>
      <p:sp>
        <p:nvSpPr>
          <p:cNvPr id="1709" name="文本占位符 13"/>
          <p:cNvSpPr>
            <a:spLocks noGrp="1"/>
          </p:cNvSpPr>
          <p:nvPr>
            <p:ph type="body" sz="quarter" idx="22" hasCustomPrompt="1"/>
          </p:nvPr>
        </p:nvSpPr>
        <p:spPr>
          <a:xfrm>
            <a:off x="1030558" y="3308593"/>
            <a:ext cx="10020301" cy="554038"/>
          </a:xfrm>
          <a:prstGeom prst="rect">
            <a:avLst/>
          </a:prstGeom>
          <a:solidFill>
            <a:srgbClr val="DDDDDD"/>
          </a:solidFill>
        </p:spPr>
        <p:txBody>
          <a:bodyPr anchor="ctr">
            <a:normAutofit/>
          </a:bodyPr>
          <a:lstStyle>
            <a:lvl1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20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点击插入提纲</a:t>
            </a:r>
          </a:p>
        </p:txBody>
      </p:sp>
      <p:sp>
        <p:nvSpPr>
          <p:cNvPr id="1710" name="文本占位符 13"/>
          <p:cNvSpPr>
            <a:spLocks noGrp="1"/>
          </p:cNvSpPr>
          <p:nvPr>
            <p:ph type="body" sz="quarter" idx="23" hasCustomPrompt="1"/>
          </p:nvPr>
        </p:nvSpPr>
        <p:spPr>
          <a:xfrm>
            <a:off x="1030558" y="4084482"/>
            <a:ext cx="10020301" cy="554038"/>
          </a:xfrm>
          <a:prstGeom prst="rect">
            <a:avLst/>
          </a:prstGeom>
          <a:solidFill>
            <a:srgbClr val="DDDDDD"/>
          </a:solidFill>
        </p:spPr>
        <p:txBody>
          <a:bodyPr anchor="ctr">
            <a:normAutofit/>
          </a:bodyPr>
          <a:lstStyle>
            <a:lvl1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20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点击插入提纲</a:t>
            </a:r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17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1835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1721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17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20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1722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1725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17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24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1728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17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27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1731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17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30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1734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17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33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1737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173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36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1740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17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39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1741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1744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174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43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1747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174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46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1750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174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49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1753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175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52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1756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175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55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1759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175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58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1762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176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61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1765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176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64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1768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17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67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1771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17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70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1774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17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73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1777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17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1776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1780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17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79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1783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178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82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1786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178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85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1789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178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88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1792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179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91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1795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179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94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1798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17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97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1801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179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1800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1804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180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03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1807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180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06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1810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18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09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1813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181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12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1816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181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15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1819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181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18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1822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182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21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1825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182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2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1828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182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27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1831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182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30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1834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183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33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1836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1837" name="XXX汇报提纲"/>
          <p:cNvSpPr txBox="1">
            <a:spLocks noGrp="1"/>
          </p:cNvSpPr>
          <p:nvPr>
            <p:ph type="title" hasCustomPrompt="1"/>
          </p:nvPr>
        </p:nvSpPr>
        <p:spPr>
          <a:xfrm>
            <a:off x="838200" y="365125"/>
            <a:ext cx="10520365" cy="502622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XXX汇报提纲</a:t>
            </a:r>
          </a:p>
        </p:txBody>
      </p:sp>
      <p:sp>
        <p:nvSpPr>
          <p:cNvPr id="1838" name="图片占位符 63"/>
          <p:cNvSpPr>
            <a:spLocks noGrp="1"/>
          </p:cNvSpPr>
          <p:nvPr>
            <p:ph type="pic" sz="quarter" idx="21"/>
          </p:nvPr>
        </p:nvSpPr>
        <p:spPr>
          <a:xfrm>
            <a:off x="1266806" y="1804759"/>
            <a:ext cx="4122738" cy="3168001"/>
          </a:xfrm>
          <a:prstGeom prst="rect">
            <a:avLst/>
          </a:prstGeom>
          <a:ln w="9525">
            <a:solidFill>
              <a:srgbClr val="DDDDDD"/>
            </a:solidFill>
            <a:round/>
          </a:ln>
        </p:spPr>
        <p:txBody>
          <a:bodyPr lIns="91439" rIns="91439"/>
          <a:lstStyle/>
          <a:p>
            <a:endParaRPr/>
          </a:p>
        </p:txBody>
      </p:sp>
      <p:sp>
        <p:nvSpPr>
          <p:cNvPr id="1839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674233" y="1806223"/>
            <a:ext cx="5132388" cy="3127376"/>
          </a:xfrm>
          <a:prstGeom prst="rect">
            <a:avLst/>
          </a:prstGeom>
          <a:ln w="9525">
            <a:solidFill>
              <a:srgbClr val="A6A6A6"/>
            </a:solidFill>
            <a:round/>
          </a:ln>
        </p:spPr>
        <p:txBody>
          <a:bodyPr anchor="ctr">
            <a:normAutofit/>
          </a:bodyPr>
          <a:lstStyle>
            <a:lvl1pPr marL="457154" indent="-457154" defTabSz="914309">
              <a:lnSpc>
                <a:spcPct val="150000"/>
              </a:lnSpc>
              <a:buClr>
                <a:srgbClr val="AF0023"/>
              </a:buClr>
              <a:buSzPct val="100000"/>
              <a:buFont typeface="Arial"/>
              <a:buChar char="•"/>
              <a:defRPr sz="2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589876" indent="-132722" defTabSz="914309">
              <a:lnSpc>
                <a:spcPct val="150000"/>
              </a:lnSpc>
              <a:buClr>
                <a:srgbClr val="AF0023"/>
              </a:buClr>
              <a:buSzPct val="100000"/>
              <a:buFont typeface="Arial"/>
              <a:buChar char="●"/>
              <a:defRPr sz="2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078883" indent="-164575" defTabSz="914309">
              <a:lnSpc>
                <a:spcPct val="150000"/>
              </a:lnSpc>
              <a:buClr>
                <a:srgbClr val="AF0023"/>
              </a:buClr>
              <a:buSzPct val="100000"/>
              <a:buFont typeface="Arial"/>
              <a:buChar char="●"/>
              <a:defRPr sz="2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550349" indent="-178886" defTabSz="914309">
              <a:lnSpc>
                <a:spcPct val="150000"/>
              </a:lnSpc>
              <a:buClr>
                <a:srgbClr val="AF0023"/>
              </a:buClr>
              <a:buSzPct val="100000"/>
              <a:buFont typeface="Arial"/>
              <a:buChar char="●"/>
              <a:defRPr sz="2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007503" indent="-178886" defTabSz="914309">
              <a:lnSpc>
                <a:spcPct val="150000"/>
              </a:lnSpc>
              <a:buClr>
                <a:srgbClr val="AF0023"/>
              </a:buClr>
              <a:buSzPct val="100000"/>
              <a:buFont typeface="Arial"/>
              <a:buChar char="●"/>
              <a:defRPr sz="2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点击插入提纲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概要或总结1：图表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18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1964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1850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184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49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1851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1854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18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53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1857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18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56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1860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185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59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1863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186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62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1866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186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65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1869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186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68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1870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1873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187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72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1876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187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75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1879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187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78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1882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188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81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1885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188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84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1888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188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87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1891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188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90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1894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18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93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1897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189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96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1900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189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99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1903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190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02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1906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190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1905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1909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190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08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1912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19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11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1915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191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14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1918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191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17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1921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19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20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1924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192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23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1927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192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26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1930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19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1929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1933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19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32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1936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19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35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1939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19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38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1942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19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41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1945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194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44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1948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194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47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1951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194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50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1954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195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53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1957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195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56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1960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195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59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1963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196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62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1965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1966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  <p:sp>
        <p:nvSpPr>
          <p:cNvPr id="1967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186708" y="1392072"/>
            <a:ext cx="5171855" cy="4107827"/>
          </a:xfrm>
          <a:prstGeom prst="rect">
            <a:avLst/>
          </a:prstGeom>
        </p:spPr>
        <p:txBody>
          <a:bodyPr>
            <a:normAutofit/>
          </a:bodyPr>
          <a:lstStyle>
            <a:lvl1pPr marL="457154" indent="-457154" defTabSz="914309">
              <a:lnSpc>
                <a:spcPct val="150000"/>
              </a:lnSpc>
              <a:buClr>
                <a:srgbClr val="AF0023"/>
              </a:buClr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534575" indent="-77421" defTabSz="914309">
              <a:lnSpc>
                <a:spcPct val="150000"/>
              </a:lnSpc>
              <a:buClr>
                <a:srgbClr val="AF0023"/>
              </a:buClr>
              <a:buSzPct val="100000"/>
              <a:buFont typeface="Arial"/>
              <a:buChar char="●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010310" indent="-96002" defTabSz="914309">
              <a:lnSpc>
                <a:spcPct val="150000"/>
              </a:lnSpc>
              <a:buClr>
                <a:srgbClr val="AF0023"/>
              </a:buClr>
              <a:buSzPct val="100000"/>
              <a:buFont typeface="Arial"/>
              <a:buChar char="●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475813" indent="-104350" defTabSz="914309">
              <a:lnSpc>
                <a:spcPct val="150000"/>
              </a:lnSpc>
              <a:buClr>
                <a:srgbClr val="AF0023"/>
              </a:buClr>
              <a:buSzPct val="100000"/>
              <a:buFont typeface="Arial"/>
              <a:buChar char="●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1932967" indent="-104350" defTabSz="914309">
              <a:lnSpc>
                <a:spcPct val="150000"/>
              </a:lnSpc>
              <a:buClr>
                <a:srgbClr val="AF0023"/>
              </a:buClr>
              <a:buSzPct val="100000"/>
              <a:buFont typeface="Arial"/>
              <a:buChar char="●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点击插入内容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968" name="文本占位符 29"/>
          <p:cNvSpPr>
            <a:spLocks noGrp="1"/>
          </p:cNvSpPr>
          <p:nvPr>
            <p:ph type="body" sz="quarter" idx="21" hasCustomPrompt="1"/>
          </p:nvPr>
        </p:nvSpPr>
        <p:spPr>
          <a:xfrm>
            <a:off x="898403" y="1397146"/>
            <a:ext cx="4506819" cy="317501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116418">
              <a:lnSpc>
                <a:spcPct val="90000"/>
              </a:lnSpc>
              <a:spcBef>
                <a:spcPts val="1100"/>
              </a:spcBef>
              <a:defRPr sz="1316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点击增加文本</a:t>
            </a:r>
          </a:p>
        </p:txBody>
      </p:sp>
      <p:sp>
        <p:nvSpPr>
          <p:cNvPr id="1969" name="文本占位符 29"/>
          <p:cNvSpPr>
            <a:spLocks noGrp="1"/>
          </p:cNvSpPr>
          <p:nvPr>
            <p:ph type="body" sz="quarter" idx="22" hasCustomPrompt="1"/>
          </p:nvPr>
        </p:nvSpPr>
        <p:spPr>
          <a:xfrm>
            <a:off x="898403" y="5228783"/>
            <a:ext cx="4506821" cy="317501"/>
          </a:xfrm>
          <a:prstGeom prst="rect">
            <a:avLst/>
          </a:prstGeom>
        </p:spPr>
        <p:txBody>
          <a:bodyPr>
            <a:normAutofit/>
          </a:bodyPr>
          <a:lstStyle>
            <a:lvl1pPr algn="r" defTabSz="1116418">
              <a:lnSpc>
                <a:spcPct val="90000"/>
              </a:lnSpc>
              <a:spcBef>
                <a:spcPts val="1100"/>
              </a:spcBef>
              <a:defRPr sz="1316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图形说明</a:t>
            </a:r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概要或总结2：表格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19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094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1980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19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79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1981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1984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19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83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1987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198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86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1990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198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89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1993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19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92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1996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199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95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1999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199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98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2000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2003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200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02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2006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200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05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2009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200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08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2012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20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11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2015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201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14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2018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201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17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2021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20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20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2024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202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23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2027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202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26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2030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20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29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2033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20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32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2036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20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035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2039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20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38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2042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20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41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2045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204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44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2048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204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47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2051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204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50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2054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20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53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2057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20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56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2060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205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059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2063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206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62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2066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206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65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2069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206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68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2072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207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71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2075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207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74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2078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207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77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2081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207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80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2084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208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83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2087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208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86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2090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208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89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2093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209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92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2095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209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8200" y="4787901"/>
            <a:ext cx="10631183" cy="1384300"/>
          </a:xfrm>
          <a:prstGeom prst="rect">
            <a:avLst/>
          </a:prstGeom>
        </p:spPr>
        <p:txBody>
          <a:bodyPr>
            <a:normAutofit/>
          </a:bodyPr>
          <a:lstStyle>
            <a:lvl1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97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概要或总结3：图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21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222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2108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210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07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2109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2112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21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11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2115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211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14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2118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211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17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2121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21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20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2124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212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123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2127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212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26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2128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2131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21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30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2134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21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33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2137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213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36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2140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21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39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2143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21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42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2146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21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45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2149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21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48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2152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21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51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2155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21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54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2158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21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57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2161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21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60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2164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216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163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2167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216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66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2170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216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69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2173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217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72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2176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217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75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2179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217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78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2182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218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81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2185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218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84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2188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218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187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2191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218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90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2194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21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93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2197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219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96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2200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219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99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2203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220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02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2206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220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05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2209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220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08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2212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221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1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2215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221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1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2218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221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17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2221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221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20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2223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2224" name="图片占位符 47"/>
          <p:cNvSpPr>
            <a:spLocks noGrp="1"/>
          </p:cNvSpPr>
          <p:nvPr>
            <p:ph type="pic" sz="half" idx="21"/>
          </p:nvPr>
        </p:nvSpPr>
        <p:spPr>
          <a:xfrm>
            <a:off x="838200" y="1504946"/>
            <a:ext cx="5431567" cy="425523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2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73825" y="1504943"/>
            <a:ext cx="4884738" cy="515939"/>
          </a:xfrm>
          <a:prstGeom prst="rect">
            <a:avLst/>
          </a:prstGeom>
          <a:solidFill>
            <a:srgbClr val="E0E0E0"/>
          </a:solidFill>
        </p:spPr>
        <p:txBody>
          <a:bodyPr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2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6473825" y="2051665"/>
            <a:ext cx="4884738" cy="838896"/>
          </a:xfrm>
          <a:prstGeom prst="rect">
            <a:avLst/>
          </a:prstGeom>
          <a:solidFill>
            <a:srgbClr val="E9E9E7"/>
          </a:solidFill>
        </p:spPr>
        <p:txBody>
          <a:bodyPr>
            <a:normAutofit/>
          </a:bodyPr>
          <a:lstStyle/>
          <a:p>
            <a:pPr marL="171432" indent="-171432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227" name="文本占位符 56"/>
          <p:cNvSpPr>
            <a:spLocks noGrp="1"/>
          </p:cNvSpPr>
          <p:nvPr>
            <p:ph type="body" sz="quarter" idx="23"/>
          </p:nvPr>
        </p:nvSpPr>
        <p:spPr>
          <a:xfrm>
            <a:off x="6473825" y="2950561"/>
            <a:ext cx="4884738" cy="515939"/>
          </a:xfrm>
          <a:prstGeom prst="rect">
            <a:avLst/>
          </a:prstGeom>
          <a:solidFill>
            <a:srgbClr val="E0E0E0"/>
          </a:solidFill>
        </p:spPr>
        <p:txBody>
          <a:bodyPr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228" name="文本占位符 56"/>
          <p:cNvSpPr>
            <a:spLocks noGrp="1"/>
          </p:cNvSpPr>
          <p:nvPr>
            <p:ph type="body" sz="quarter" idx="24"/>
          </p:nvPr>
        </p:nvSpPr>
        <p:spPr>
          <a:xfrm>
            <a:off x="6473825" y="3497283"/>
            <a:ext cx="4884738" cy="838896"/>
          </a:xfrm>
          <a:prstGeom prst="rect">
            <a:avLst/>
          </a:prstGeom>
          <a:solidFill>
            <a:srgbClr val="E9E9E7"/>
          </a:solidFill>
        </p:spPr>
        <p:txBody>
          <a:bodyPr>
            <a:normAutofit/>
          </a:bodyPr>
          <a:lstStyle/>
          <a:p>
            <a:pPr marL="171432" indent="-171432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229" name="文本占位符 56"/>
          <p:cNvSpPr>
            <a:spLocks noGrp="1"/>
          </p:cNvSpPr>
          <p:nvPr>
            <p:ph type="body" sz="quarter" idx="25"/>
          </p:nvPr>
        </p:nvSpPr>
        <p:spPr>
          <a:xfrm>
            <a:off x="6473825" y="4374558"/>
            <a:ext cx="4884738" cy="515939"/>
          </a:xfrm>
          <a:prstGeom prst="rect">
            <a:avLst/>
          </a:prstGeom>
          <a:solidFill>
            <a:srgbClr val="E0E0E0"/>
          </a:solidFill>
        </p:spPr>
        <p:txBody>
          <a:bodyPr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230" name="文本占位符 56"/>
          <p:cNvSpPr>
            <a:spLocks noGrp="1"/>
          </p:cNvSpPr>
          <p:nvPr>
            <p:ph type="body" sz="quarter" idx="26"/>
          </p:nvPr>
        </p:nvSpPr>
        <p:spPr>
          <a:xfrm>
            <a:off x="6473825" y="4921279"/>
            <a:ext cx="4884738" cy="838896"/>
          </a:xfrm>
          <a:prstGeom prst="rect">
            <a:avLst/>
          </a:prstGeom>
          <a:solidFill>
            <a:srgbClr val="E9E9E7"/>
          </a:solidFill>
        </p:spPr>
        <p:txBody>
          <a:bodyPr>
            <a:normAutofit/>
          </a:bodyPr>
          <a:lstStyle/>
          <a:p>
            <a:pPr marL="171432" indent="-171432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231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及趋势分析1：图+文字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22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356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2242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22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41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2243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2246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22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45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2249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22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48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2252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22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51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2255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22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54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2258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22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257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2261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22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60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2262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2265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226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64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2268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22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67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2271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22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70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2274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22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73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2277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22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76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2280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22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79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2283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228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82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2286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228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85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2289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228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88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2292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229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91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2295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229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94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2298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22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297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2301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229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00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2304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230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03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2307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230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06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2310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23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09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2313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231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12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2316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231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15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2319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231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18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2322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232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321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2325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23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24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2328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23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27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2331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23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30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2334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23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33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2337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233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36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2340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233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39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2343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234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42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2346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234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45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2349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234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48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2352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235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51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2355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235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54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2357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235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8200" y="3627409"/>
            <a:ext cx="10684653" cy="139841"/>
          </a:xfrm>
          <a:prstGeom prst="rect">
            <a:avLst/>
          </a:prstGeom>
          <a:solidFill>
            <a:srgbClr val="E0E0E0"/>
          </a:solidFill>
        </p:spPr>
        <p:txBody>
          <a:bodyPr>
            <a:normAutofit/>
          </a:bodyPr>
          <a:lstStyle>
            <a:lvl1pPr marL="296920" indent="-296920" algn="ctr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1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699198" indent="-105358" algn="ctr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1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18324" indent="-130644" algn="ctr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1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23525" indent="-142005" algn="ctr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1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17365" indent="-142005" algn="ctr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1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359" name="图片占位符 21"/>
          <p:cNvSpPr>
            <a:spLocks noGrp="1"/>
          </p:cNvSpPr>
          <p:nvPr>
            <p:ph type="pic" sz="quarter" idx="21"/>
          </p:nvPr>
        </p:nvSpPr>
        <p:spPr>
          <a:xfrm>
            <a:off x="1070414" y="1725927"/>
            <a:ext cx="1816101" cy="161925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360" name="图片占位符 21"/>
          <p:cNvSpPr>
            <a:spLocks noGrp="1"/>
          </p:cNvSpPr>
          <p:nvPr>
            <p:ph type="pic" sz="quarter" idx="22"/>
          </p:nvPr>
        </p:nvSpPr>
        <p:spPr>
          <a:xfrm>
            <a:off x="9372773" y="1725927"/>
            <a:ext cx="1816101" cy="161925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361" name="图片占位符 21"/>
          <p:cNvSpPr>
            <a:spLocks noGrp="1"/>
          </p:cNvSpPr>
          <p:nvPr>
            <p:ph type="pic" sz="quarter" idx="23"/>
          </p:nvPr>
        </p:nvSpPr>
        <p:spPr>
          <a:xfrm>
            <a:off x="6626773" y="1725927"/>
            <a:ext cx="1816101" cy="161925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362" name="图片占位符 21"/>
          <p:cNvSpPr>
            <a:spLocks noGrp="1"/>
          </p:cNvSpPr>
          <p:nvPr>
            <p:ph type="pic" sz="quarter" idx="24"/>
          </p:nvPr>
        </p:nvSpPr>
        <p:spPr>
          <a:xfrm>
            <a:off x="3848594" y="1728788"/>
            <a:ext cx="1816101" cy="161925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363" name="文本占位符 29"/>
          <p:cNvSpPr>
            <a:spLocks noGrp="1"/>
          </p:cNvSpPr>
          <p:nvPr>
            <p:ph type="body" sz="quarter" idx="25" hasCustomPrompt="1"/>
          </p:nvPr>
        </p:nvSpPr>
        <p:spPr>
          <a:xfrm>
            <a:off x="1047279" y="3497581"/>
            <a:ext cx="1944686" cy="317501"/>
          </a:xfrm>
          <a:prstGeom prst="rect">
            <a:avLst/>
          </a:prstGeom>
          <a:solidFill>
            <a:srgbClr val="AF0023"/>
          </a:solidFill>
        </p:spPr>
        <p:txBody>
          <a:bodyPr>
            <a:normAutofit/>
          </a:bodyPr>
          <a:lstStyle>
            <a:lvl1pPr algn="ctr" defTabSz="1116418">
              <a:lnSpc>
                <a:spcPct val="90000"/>
              </a:lnSpc>
              <a:spcBef>
                <a:spcPts val="1100"/>
              </a:spcBef>
              <a:defRPr sz="1316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点击增加文本</a:t>
            </a:r>
          </a:p>
        </p:txBody>
      </p:sp>
      <p:sp>
        <p:nvSpPr>
          <p:cNvPr id="2364" name="文本占位符 29"/>
          <p:cNvSpPr>
            <a:spLocks noGrp="1"/>
          </p:cNvSpPr>
          <p:nvPr>
            <p:ph type="body" sz="quarter" idx="26" hasCustomPrompt="1"/>
          </p:nvPr>
        </p:nvSpPr>
        <p:spPr>
          <a:xfrm>
            <a:off x="3812004" y="3515826"/>
            <a:ext cx="1944687" cy="317501"/>
          </a:xfrm>
          <a:prstGeom prst="rect">
            <a:avLst/>
          </a:prstGeom>
          <a:solidFill>
            <a:srgbClr val="FF597A"/>
          </a:solidFill>
        </p:spPr>
        <p:txBody>
          <a:bodyPr>
            <a:normAutofit/>
          </a:bodyPr>
          <a:lstStyle>
            <a:lvl1pPr algn="ctr" defTabSz="1116418">
              <a:lnSpc>
                <a:spcPct val="90000"/>
              </a:lnSpc>
              <a:spcBef>
                <a:spcPts val="1100"/>
              </a:spcBef>
              <a:defRPr sz="1316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点击增加文本</a:t>
            </a:r>
          </a:p>
        </p:txBody>
      </p:sp>
      <p:sp>
        <p:nvSpPr>
          <p:cNvPr id="2365" name="文本占位符 29"/>
          <p:cNvSpPr>
            <a:spLocks noGrp="1"/>
          </p:cNvSpPr>
          <p:nvPr>
            <p:ph type="body" sz="quarter" idx="27" hasCustomPrompt="1"/>
          </p:nvPr>
        </p:nvSpPr>
        <p:spPr>
          <a:xfrm>
            <a:off x="6587907" y="3503657"/>
            <a:ext cx="1944687" cy="317501"/>
          </a:xfrm>
          <a:prstGeom prst="rect">
            <a:avLst/>
          </a:prstGeom>
          <a:solidFill>
            <a:schemeClr val="accent3"/>
          </a:solidFill>
        </p:spPr>
        <p:txBody>
          <a:bodyPr>
            <a:normAutofit/>
          </a:bodyPr>
          <a:lstStyle>
            <a:lvl1pPr algn="ctr" defTabSz="1116418">
              <a:lnSpc>
                <a:spcPct val="90000"/>
              </a:lnSpc>
              <a:spcBef>
                <a:spcPts val="1100"/>
              </a:spcBef>
              <a:defRPr sz="1316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点击增加文本</a:t>
            </a:r>
          </a:p>
        </p:txBody>
      </p:sp>
      <p:sp>
        <p:nvSpPr>
          <p:cNvPr id="2366" name="文本占位符 29"/>
          <p:cNvSpPr>
            <a:spLocks noGrp="1"/>
          </p:cNvSpPr>
          <p:nvPr>
            <p:ph type="body" sz="quarter" idx="28" hasCustomPrompt="1"/>
          </p:nvPr>
        </p:nvSpPr>
        <p:spPr>
          <a:xfrm>
            <a:off x="9341453" y="3515826"/>
            <a:ext cx="1944687" cy="317501"/>
          </a:xfrm>
          <a:prstGeom prst="rect">
            <a:avLst/>
          </a:prstGeom>
          <a:solidFill>
            <a:schemeClr val="accent4"/>
          </a:solidFill>
        </p:spPr>
        <p:txBody>
          <a:bodyPr>
            <a:normAutofit/>
          </a:bodyPr>
          <a:lstStyle>
            <a:lvl1pPr algn="ctr" defTabSz="1116418">
              <a:lnSpc>
                <a:spcPct val="90000"/>
              </a:lnSpc>
              <a:spcBef>
                <a:spcPts val="1100"/>
              </a:spcBef>
              <a:defRPr sz="1316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点击增加文本</a:t>
            </a:r>
          </a:p>
        </p:txBody>
      </p:sp>
      <p:sp>
        <p:nvSpPr>
          <p:cNvPr id="2367" name="文本占位符 39"/>
          <p:cNvSpPr>
            <a:spLocks noGrp="1"/>
          </p:cNvSpPr>
          <p:nvPr>
            <p:ph type="body" sz="quarter" idx="29"/>
          </p:nvPr>
        </p:nvSpPr>
        <p:spPr>
          <a:xfrm>
            <a:off x="1047279" y="4040480"/>
            <a:ext cx="2236790" cy="171132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71432" indent="-171432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368" name="文本占位符 39"/>
          <p:cNvSpPr>
            <a:spLocks noGrp="1"/>
          </p:cNvSpPr>
          <p:nvPr>
            <p:ph type="body" sz="quarter" idx="30"/>
          </p:nvPr>
        </p:nvSpPr>
        <p:spPr>
          <a:xfrm>
            <a:off x="3812004" y="4039215"/>
            <a:ext cx="2236789" cy="171132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71432" indent="-171432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369" name="文本占位符 39"/>
          <p:cNvSpPr>
            <a:spLocks noGrp="1"/>
          </p:cNvSpPr>
          <p:nvPr>
            <p:ph type="body" sz="quarter" idx="31"/>
          </p:nvPr>
        </p:nvSpPr>
        <p:spPr>
          <a:xfrm>
            <a:off x="6576730" y="4054297"/>
            <a:ext cx="2236789" cy="171132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71432" indent="-171432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370" name="文本占位符 39"/>
          <p:cNvSpPr>
            <a:spLocks noGrp="1"/>
          </p:cNvSpPr>
          <p:nvPr>
            <p:ph type="body" sz="quarter" idx="32"/>
          </p:nvPr>
        </p:nvSpPr>
        <p:spPr>
          <a:xfrm>
            <a:off x="9332824" y="4050314"/>
            <a:ext cx="2190028" cy="171132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71432" indent="-171432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371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684653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及趋势分析2：文字为主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23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496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2382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238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81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2383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2386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238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85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2389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238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88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2392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239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91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2395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239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94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2398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23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97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2401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239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00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2402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2405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240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04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2408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240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07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2411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240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10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2414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241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13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2417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24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16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2420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241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19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2423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242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22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2426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242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25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2429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242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28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2432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243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31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2435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243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34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2438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243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437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2441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243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40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2444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244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43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2447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244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46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2450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244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49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2453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245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52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2456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245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55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2459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245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58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2462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246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461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2465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246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64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2468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24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67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2471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24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70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2474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24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73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2477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24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76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2480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247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79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2483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248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82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2486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248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85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2489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248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88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2492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249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91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2495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249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94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2497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24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33077" y="1475760"/>
            <a:ext cx="2517776" cy="4480501"/>
          </a:xfrm>
          <a:prstGeom prst="rect">
            <a:avLst/>
          </a:prstGeom>
          <a:ln w="9525">
            <a:solidFill>
              <a:srgbClr val="666666"/>
            </a:solidFill>
            <a:round/>
          </a:ln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08776" indent="-114936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30201" indent="-142521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36434" indent="-154914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30274" indent="-154914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99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3518675" y="1475759"/>
            <a:ext cx="2517776" cy="4480502"/>
          </a:xfrm>
          <a:prstGeom prst="rect">
            <a:avLst/>
          </a:prstGeom>
          <a:ln w="9525">
            <a:solidFill>
              <a:srgbClr val="666666"/>
            </a:solidFill>
            <a:round/>
          </a:ln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500" name="文本占位符 40"/>
          <p:cNvSpPr>
            <a:spLocks noGrp="1"/>
          </p:cNvSpPr>
          <p:nvPr>
            <p:ph type="body" sz="quarter" idx="22"/>
          </p:nvPr>
        </p:nvSpPr>
        <p:spPr>
          <a:xfrm>
            <a:off x="6241658" y="1496553"/>
            <a:ext cx="2517776" cy="4480502"/>
          </a:xfrm>
          <a:prstGeom prst="rect">
            <a:avLst/>
          </a:prstGeom>
          <a:ln w="9525">
            <a:solidFill>
              <a:srgbClr val="666666"/>
            </a:solidFill>
            <a:round/>
          </a:ln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501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9034435" y="1496553"/>
            <a:ext cx="2517776" cy="4480502"/>
          </a:xfrm>
          <a:prstGeom prst="rect">
            <a:avLst/>
          </a:prstGeom>
          <a:ln w="9525">
            <a:solidFill>
              <a:srgbClr val="666666"/>
            </a:solidFill>
            <a:round/>
          </a:ln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502" name="文本占位符 29"/>
          <p:cNvSpPr>
            <a:spLocks noGrp="1"/>
          </p:cNvSpPr>
          <p:nvPr>
            <p:ph type="body" sz="quarter" idx="24" hasCustomPrompt="1"/>
          </p:nvPr>
        </p:nvSpPr>
        <p:spPr>
          <a:xfrm>
            <a:off x="1019623" y="1319559"/>
            <a:ext cx="1944686" cy="317501"/>
          </a:xfrm>
          <a:prstGeom prst="rect">
            <a:avLst/>
          </a:prstGeom>
          <a:solidFill>
            <a:srgbClr val="AF0023"/>
          </a:solidFill>
        </p:spPr>
        <p:txBody>
          <a:bodyPr>
            <a:normAutofit/>
          </a:bodyPr>
          <a:lstStyle>
            <a:lvl1pPr algn="ctr" defTabSz="1116418">
              <a:lnSpc>
                <a:spcPct val="90000"/>
              </a:lnSpc>
              <a:spcBef>
                <a:spcPts val="1100"/>
              </a:spcBef>
              <a:defRPr sz="1316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点击增加文本</a:t>
            </a:r>
          </a:p>
        </p:txBody>
      </p:sp>
      <p:sp>
        <p:nvSpPr>
          <p:cNvPr id="2503" name="文本占位符 29"/>
          <p:cNvSpPr>
            <a:spLocks noGrp="1"/>
          </p:cNvSpPr>
          <p:nvPr>
            <p:ph type="body" sz="quarter" idx="25" hasCustomPrompt="1"/>
          </p:nvPr>
        </p:nvSpPr>
        <p:spPr>
          <a:xfrm>
            <a:off x="3784348" y="1337804"/>
            <a:ext cx="1944687" cy="317501"/>
          </a:xfrm>
          <a:prstGeom prst="rect">
            <a:avLst/>
          </a:prstGeom>
          <a:solidFill>
            <a:srgbClr val="FF597A"/>
          </a:solidFill>
        </p:spPr>
        <p:txBody>
          <a:bodyPr>
            <a:normAutofit/>
          </a:bodyPr>
          <a:lstStyle>
            <a:lvl1pPr algn="ctr" defTabSz="1116418">
              <a:lnSpc>
                <a:spcPct val="90000"/>
              </a:lnSpc>
              <a:spcBef>
                <a:spcPts val="1100"/>
              </a:spcBef>
              <a:defRPr sz="1316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点击增加文本</a:t>
            </a:r>
          </a:p>
        </p:txBody>
      </p:sp>
      <p:sp>
        <p:nvSpPr>
          <p:cNvPr id="2504" name="文本占位符 29"/>
          <p:cNvSpPr>
            <a:spLocks noGrp="1"/>
          </p:cNvSpPr>
          <p:nvPr>
            <p:ph type="body" sz="quarter" idx="26" hasCustomPrompt="1"/>
          </p:nvPr>
        </p:nvSpPr>
        <p:spPr>
          <a:xfrm>
            <a:off x="6560249" y="1325634"/>
            <a:ext cx="1944687" cy="317501"/>
          </a:xfrm>
          <a:prstGeom prst="rect">
            <a:avLst/>
          </a:prstGeom>
          <a:solidFill>
            <a:schemeClr val="accent3"/>
          </a:solidFill>
        </p:spPr>
        <p:txBody>
          <a:bodyPr>
            <a:normAutofit/>
          </a:bodyPr>
          <a:lstStyle>
            <a:lvl1pPr algn="ctr" defTabSz="1116418">
              <a:lnSpc>
                <a:spcPct val="90000"/>
              </a:lnSpc>
              <a:spcBef>
                <a:spcPts val="1100"/>
              </a:spcBef>
              <a:defRPr sz="1316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点击增加文本</a:t>
            </a:r>
          </a:p>
        </p:txBody>
      </p:sp>
      <p:sp>
        <p:nvSpPr>
          <p:cNvPr id="2505" name="文本占位符 29"/>
          <p:cNvSpPr>
            <a:spLocks noGrp="1"/>
          </p:cNvSpPr>
          <p:nvPr>
            <p:ph type="body" sz="quarter" idx="27" hasCustomPrompt="1"/>
          </p:nvPr>
        </p:nvSpPr>
        <p:spPr>
          <a:xfrm>
            <a:off x="9313798" y="1341977"/>
            <a:ext cx="1944687" cy="317501"/>
          </a:xfrm>
          <a:prstGeom prst="rect">
            <a:avLst/>
          </a:prstGeom>
          <a:solidFill>
            <a:schemeClr val="accent4"/>
          </a:solidFill>
        </p:spPr>
        <p:txBody>
          <a:bodyPr>
            <a:normAutofit/>
          </a:bodyPr>
          <a:lstStyle>
            <a:lvl1pPr algn="ctr" defTabSz="1116418">
              <a:lnSpc>
                <a:spcPct val="90000"/>
              </a:lnSpc>
              <a:spcBef>
                <a:spcPts val="1100"/>
              </a:spcBef>
              <a:defRPr sz="1316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点击增加文本</a:t>
            </a:r>
          </a:p>
        </p:txBody>
      </p:sp>
      <p:sp>
        <p:nvSpPr>
          <p:cNvPr id="2506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及趋势分析3：分组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25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631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2517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25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16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2518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2521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25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20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2524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252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23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2527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252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26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2530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25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29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2533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25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32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2536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25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35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2537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2540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25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39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2543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25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42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2546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25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45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2549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25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48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2552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25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51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2555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25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54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2558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25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57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2561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25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60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2564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256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63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2567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256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66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2570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256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69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2573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257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572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2576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257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75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2579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257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78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2582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258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81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2585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258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84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2588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258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87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2591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258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90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2594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25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93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2597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259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596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2600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259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99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2603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260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02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2606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260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05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2609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260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08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2612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26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11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2615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261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14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2618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261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17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2621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261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20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2624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262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23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2627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262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26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2630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262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29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2632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26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82016" y="1229261"/>
            <a:ext cx="5111667" cy="515939"/>
          </a:xfrm>
          <a:prstGeom prst="rect">
            <a:avLst/>
          </a:prstGeom>
          <a:solidFill>
            <a:srgbClr val="E0E0E0"/>
          </a:solidFill>
        </p:spPr>
        <p:txBody>
          <a:bodyPr anchor="ctr">
            <a:normAutofit/>
          </a:bodyPr>
          <a:lstStyle>
            <a:lvl1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34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258621" y="1227604"/>
            <a:ext cx="5111666" cy="515939"/>
          </a:xfrm>
          <a:prstGeom prst="rect">
            <a:avLst/>
          </a:prstGeom>
          <a:solidFill>
            <a:srgbClr val="E0E0E0"/>
          </a:solidFill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635" name="文本占位符 40"/>
          <p:cNvSpPr>
            <a:spLocks noGrp="1"/>
          </p:cNvSpPr>
          <p:nvPr>
            <p:ph type="body" sz="half" idx="22"/>
          </p:nvPr>
        </p:nvSpPr>
        <p:spPr>
          <a:xfrm>
            <a:off x="767109" y="1779341"/>
            <a:ext cx="5138296" cy="4275772"/>
          </a:xfrm>
          <a:prstGeom prst="rect">
            <a:avLst/>
          </a:prstGeom>
          <a:ln w="9525">
            <a:solidFill>
              <a:srgbClr val="DDDDDD"/>
            </a:solidFill>
            <a:round/>
          </a:ln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636" name="文本占位符 40"/>
          <p:cNvSpPr>
            <a:spLocks noGrp="1"/>
          </p:cNvSpPr>
          <p:nvPr>
            <p:ph type="body" sz="half" idx="23"/>
          </p:nvPr>
        </p:nvSpPr>
        <p:spPr>
          <a:xfrm>
            <a:off x="6246898" y="1779341"/>
            <a:ext cx="5138296" cy="4275772"/>
          </a:xfrm>
          <a:prstGeom prst="rect">
            <a:avLst/>
          </a:prstGeom>
          <a:ln w="9525">
            <a:solidFill>
              <a:srgbClr val="DDDDDD"/>
            </a:solidFill>
            <a:round/>
          </a:ln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637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及趋势分析4：文字陈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26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762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2648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264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47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2649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2652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26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51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2655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26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54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2658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26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57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2661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26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60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2664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266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63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2667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266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66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2668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2671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26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70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2674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26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73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2677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26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76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2680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26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79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2683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268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82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2686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268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85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2689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268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88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2692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269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91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2695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269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94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2698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26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97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2701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269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00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2704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270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703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2707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270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06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2710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27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09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2713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271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12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2716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271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15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2719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271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18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2722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272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21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2725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27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24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2728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27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727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2731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27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30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2734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27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33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2737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273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36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2740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27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39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2743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27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42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2746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274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45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2749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274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48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2752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275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5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2755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275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5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2758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275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57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2761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275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60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2763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27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8202" y="1142364"/>
            <a:ext cx="10720058" cy="328791"/>
          </a:xfrm>
          <a:prstGeom prst="rect">
            <a:avLst/>
          </a:prstGeom>
          <a:solidFill>
            <a:srgbClr val="E0E0E0"/>
          </a:solidFill>
        </p:spPr>
        <p:txBody>
          <a:bodyPr anchor="ctr">
            <a:normAutofit/>
          </a:bodyPr>
          <a:lstStyle>
            <a:lvl1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6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838203" y="3563203"/>
            <a:ext cx="5269871" cy="328791"/>
          </a:xfrm>
          <a:prstGeom prst="rect">
            <a:avLst/>
          </a:prstGeom>
          <a:solidFill>
            <a:srgbClr val="E0E0E0"/>
          </a:solidFill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76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6288387" y="3563203"/>
            <a:ext cx="5269872" cy="328791"/>
          </a:xfrm>
          <a:prstGeom prst="rect">
            <a:avLst/>
          </a:prstGeom>
          <a:solidFill>
            <a:srgbClr val="E0E0E0"/>
          </a:solidFill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767" name="文本占位符 40"/>
          <p:cNvSpPr>
            <a:spLocks noGrp="1"/>
          </p:cNvSpPr>
          <p:nvPr>
            <p:ph type="body" sz="half" idx="23"/>
          </p:nvPr>
        </p:nvSpPr>
        <p:spPr>
          <a:xfrm>
            <a:off x="838203" y="1482978"/>
            <a:ext cx="10720055" cy="1928437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768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826479" y="3891993"/>
            <a:ext cx="5285483" cy="1928437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769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6280551" y="3891993"/>
            <a:ext cx="5285483" cy="1928437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770" name="Title Text"/>
          <p:cNvSpPr txBox="1">
            <a:spLocks noGrp="1"/>
          </p:cNvSpPr>
          <p:nvPr>
            <p:ph type="title"/>
          </p:nvPr>
        </p:nvSpPr>
        <p:spPr>
          <a:xfrm>
            <a:off x="838202" y="365125"/>
            <a:ext cx="10720058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及趋势分析5：技术演进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7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27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895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2781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27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80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2782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2785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278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84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2788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278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87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2791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278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90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2794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27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93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2797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279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96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2800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279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99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2801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2804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280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03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2807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280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06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2810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28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09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2813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281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12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2816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281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15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2819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281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18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2822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282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21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2825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28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24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2828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28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27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2831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28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30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2834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28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33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2837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283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836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2840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28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39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2843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28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42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2846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28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45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2849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28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48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2852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28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51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2855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28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54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2858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28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57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2861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28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860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2864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286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63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2867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286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66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2870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286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69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2873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287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72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2876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287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75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2879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287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78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2882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288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81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2885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288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8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2888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288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87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2891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288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90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2894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289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93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2896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2897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031877"/>
            <a:ext cx="10520365" cy="3833813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98" name="文本占位符 10"/>
          <p:cNvSpPr>
            <a:spLocks noGrp="1"/>
          </p:cNvSpPr>
          <p:nvPr>
            <p:ph type="body" sz="quarter" idx="21"/>
          </p:nvPr>
        </p:nvSpPr>
        <p:spPr>
          <a:xfrm>
            <a:off x="819890" y="4976435"/>
            <a:ext cx="10538674" cy="94150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899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3"/>
          <p:cNvSpPr/>
          <p:nvPr/>
        </p:nvSpPr>
        <p:spPr>
          <a:xfrm>
            <a:off x="-1" y="5590902"/>
            <a:ext cx="12196765" cy="12670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666666"/>
                </a:solidFill>
              </a:defRPr>
            </a:pPr>
            <a:endParaRPr/>
          </a:p>
        </p:txBody>
      </p:sp>
      <p:pic>
        <p:nvPicPr>
          <p:cNvPr id="7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8751" y="5970990"/>
            <a:ext cx="2260801" cy="489279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xfrm>
            <a:off x="914756" y="2130425"/>
            <a:ext cx="10367251" cy="1470026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t>Title Text</a:t>
            </a:r>
          </a:p>
        </p:txBody>
      </p:sp>
      <p:sp>
        <p:nvSpPr>
          <p:cNvPr id="7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29515" y="3886200"/>
            <a:ext cx="8537734" cy="1752600"/>
          </a:xfrm>
          <a:prstGeom prst="rect">
            <a:avLst/>
          </a:prstGeom>
        </p:spPr>
        <p:txBody>
          <a:bodyPr>
            <a:normAutofit/>
          </a:bodyPr>
          <a:lstStyle>
            <a:lvl1pPr algn="ctr"/>
            <a:lvl2pPr algn="ctr"/>
            <a:lvl3pPr algn="ctr"/>
            <a:lvl4pPr algn="ctr"/>
            <a:lvl5pPr algn="ctr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架构分析1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29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3024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2910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29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09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2911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2914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291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13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2917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29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16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2920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291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19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2923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292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22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2926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292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25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2929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292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28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2930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2933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29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32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2936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29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35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2939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29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38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2942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29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41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2945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294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44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2948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294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47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2951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294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50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2954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29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53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2957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29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56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2960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295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59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2963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296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62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2966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296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965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2969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296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68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2972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297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71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2975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297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74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2978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297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77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2981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29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80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2984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29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83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2987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298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86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2990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298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989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2993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29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92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2996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299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95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2999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299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98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3002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300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01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3005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300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04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3008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300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07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3011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300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10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3014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301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13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3017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301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16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3020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301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19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3023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302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22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3025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3026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031877"/>
            <a:ext cx="10520365" cy="3833813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27" name="文本占位符 10"/>
          <p:cNvSpPr>
            <a:spLocks noGrp="1"/>
          </p:cNvSpPr>
          <p:nvPr>
            <p:ph type="body" sz="quarter" idx="21"/>
          </p:nvPr>
        </p:nvSpPr>
        <p:spPr>
          <a:xfrm>
            <a:off x="819890" y="4976435"/>
            <a:ext cx="10538674" cy="94150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028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架构分析2：分层型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30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3153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3039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30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38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3040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3043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30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42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3046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30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45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3049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30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48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3052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30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51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3055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30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54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3058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30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57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3059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3062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306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61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3065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306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64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3068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30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67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3071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30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70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3074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30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73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3077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30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76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3080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30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79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3083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308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82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3086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308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85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3089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308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88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3092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309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91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3095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309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094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3098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30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97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3101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309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00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3104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310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03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3107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310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06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3110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31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09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3113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311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12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3116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311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15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3119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311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118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3122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312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21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3125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31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24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3128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31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27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3131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31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30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3134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31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33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3137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313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36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3140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313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39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3143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314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42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3146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314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45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3149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314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48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3152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315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51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3154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315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338146"/>
            <a:ext cx="6798377" cy="4511670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56" name="文本占位符 10"/>
          <p:cNvSpPr>
            <a:spLocks noGrp="1"/>
          </p:cNvSpPr>
          <p:nvPr>
            <p:ph type="body" sz="quarter" idx="21"/>
          </p:nvPr>
        </p:nvSpPr>
        <p:spPr>
          <a:xfrm>
            <a:off x="7802253" y="1338145"/>
            <a:ext cx="3556311" cy="4511671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157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架构分析4：技术对比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31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3282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3168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31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67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3169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3172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317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71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3175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317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74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3178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317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77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3181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31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80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3184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31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183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3187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318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86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3188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3191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318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90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3194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31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93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3197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319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96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3200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319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99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3203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320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02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3206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320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05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3209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320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08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3212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32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11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3215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321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14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3218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321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17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3221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32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20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3224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322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223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3227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322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26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3230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32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29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3233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32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32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3236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32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35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3239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32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38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3242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32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41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3245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324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44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3248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324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247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3251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324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50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3254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32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53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3257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32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56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3260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325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59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3263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326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62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3266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326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65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3269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326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68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3272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327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7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3275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327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7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3278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327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77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3281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327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80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3283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328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09801"/>
            <a:ext cx="4665985" cy="4040016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8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838202" y="1100016"/>
            <a:ext cx="4665984" cy="62021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28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6534043" y="1095880"/>
            <a:ext cx="4665984" cy="62021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287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架构分析5：技术展开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4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32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3412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3298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32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97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3299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3302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330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01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3305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330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04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3308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330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07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3311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330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10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3314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331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13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3317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33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16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3318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3321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33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20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3324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332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23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3327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332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26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3330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33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29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3333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33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32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3336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33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35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3339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33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38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3342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33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41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3345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334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44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3348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334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47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3351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334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50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3354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33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353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3357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33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56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3360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335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59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3363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336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62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3366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336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65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3369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336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68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3372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337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71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3375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337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74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3378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337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377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3381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33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80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3384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33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83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3387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338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86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3390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338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89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3393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33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92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3396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339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95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3399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339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98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3402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340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0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3405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340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0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3408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340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07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3411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340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10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3413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34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43336" y="1852921"/>
            <a:ext cx="3237476" cy="2621523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1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843336" y="1265514"/>
            <a:ext cx="3237476" cy="45128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41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4470489" y="1265514"/>
            <a:ext cx="3237476" cy="45128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417" name="文本占位符 56"/>
          <p:cNvSpPr>
            <a:spLocks noGrp="1"/>
          </p:cNvSpPr>
          <p:nvPr>
            <p:ph type="body" sz="quarter" idx="23"/>
          </p:nvPr>
        </p:nvSpPr>
        <p:spPr>
          <a:xfrm>
            <a:off x="8097642" y="1265514"/>
            <a:ext cx="3237475" cy="45128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418" name="文本占位符 10"/>
          <p:cNvSpPr>
            <a:spLocks noGrp="1"/>
          </p:cNvSpPr>
          <p:nvPr>
            <p:ph type="body" sz="quarter" idx="24"/>
          </p:nvPr>
        </p:nvSpPr>
        <p:spPr>
          <a:xfrm>
            <a:off x="843337" y="4593554"/>
            <a:ext cx="10515228" cy="94150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419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架构分析6：技术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6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34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3544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3430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34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29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3431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3434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34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33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3437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343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36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3440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34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39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3443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34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42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3446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34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45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3449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34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48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3450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3453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345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52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3456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345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55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3459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345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58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3462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346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61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3465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346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64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3468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34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67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3471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34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70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3474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34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73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3477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34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76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3480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34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79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3483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348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82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3486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348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485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3489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348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88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3492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349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91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3495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349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94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3498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34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97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3501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349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00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3504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350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03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3507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350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06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3510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35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509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3513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351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12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3516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351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15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3519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351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18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3522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352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21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3525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35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24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3528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352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27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3531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352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30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3534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353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33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3537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353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36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3540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353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39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3543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354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42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3545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3546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376047"/>
            <a:ext cx="10520365" cy="4450324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47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架构分析7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4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35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3672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3558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35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57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3559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3562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356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61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3565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356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64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3568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35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67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3571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35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70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3574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35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73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3577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35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76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3578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3581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35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80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3584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35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83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3587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358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86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3590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358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89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3593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35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92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3596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359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95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3599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359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98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3602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360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01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3605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360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04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3608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360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07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3611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360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10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3614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361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613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3617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36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16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3620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361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19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3623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362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22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3626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362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25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3629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362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28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3632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363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31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3635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363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34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3638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363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637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3641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363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40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3644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364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43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3647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364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46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3650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364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49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3653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365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52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3656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365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55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3659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365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58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3662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366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6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3665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366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6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3668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366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67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3671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366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70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3673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36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8200" y="1434002"/>
            <a:ext cx="2749994" cy="4450324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75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6338168" y="1418685"/>
            <a:ext cx="5143826" cy="641654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67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3606915" y="1440128"/>
            <a:ext cx="2678533" cy="62021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677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338168" y="2137735"/>
            <a:ext cx="5143826" cy="1261958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678" name="文本占位符 56"/>
          <p:cNvSpPr>
            <a:spLocks noGrp="1"/>
          </p:cNvSpPr>
          <p:nvPr>
            <p:ph type="body" sz="quarter" idx="24"/>
          </p:nvPr>
        </p:nvSpPr>
        <p:spPr>
          <a:xfrm>
            <a:off x="3606915" y="2135734"/>
            <a:ext cx="2678533" cy="126396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679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6338168" y="3475089"/>
            <a:ext cx="5143826" cy="1261958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680" name="文本占位符 56"/>
          <p:cNvSpPr>
            <a:spLocks noGrp="1"/>
          </p:cNvSpPr>
          <p:nvPr>
            <p:ph type="body" sz="quarter" idx="26"/>
          </p:nvPr>
        </p:nvSpPr>
        <p:spPr>
          <a:xfrm>
            <a:off x="3606915" y="3473089"/>
            <a:ext cx="2678533" cy="126396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681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6338168" y="4810442"/>
            <a:ext cx="5143826" cy="1073884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682" name="文本占位符 56"/>
          <p:cNvSpPr>
            <a:spLocks noGrp="1"/>
          </p:cNvSpPr>
          <p:nvPr>
            <p:ph type="body" sz="quarter" idx="28"/>
          </p:nvPr>
        </p:nvSpPr>
        <p:spPr>
          <a:xfrm>
            <a:off x="3606915" y="4808442"/>
            <a:ext cx="2678533" cy="1075588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683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架构分析8：左图右文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0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36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3808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3694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36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93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3695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3698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36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97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3701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369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00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3704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370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03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3707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370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06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3710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37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09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3713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371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12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3714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3717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37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16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3720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371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19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3723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372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22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3726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372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25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3729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372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28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3732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373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31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3735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373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34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3738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373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37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3741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373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40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3744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374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43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3747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374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46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3750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374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749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3753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375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52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3756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375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55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3759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375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58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3762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376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61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3765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376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64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3768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37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67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3771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37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70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3774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37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773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3777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37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76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3780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37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79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3783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378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82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3786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378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85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3789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378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88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3792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379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91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3795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379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94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3798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379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97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3801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379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00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3804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380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03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3807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380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06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3809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381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376047"/>
            <a:ext cx="6983256" cy="4075184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11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7936524" y="1364875"/>
            <a:ext cx="3422041" cy="1261958"/>
          </a:xfrm>
          <a:prstGeom prst="rect">
            <a:avLst/>
          </a:prstGeom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812" name="文本占位符 40"/>
          <p:cNvSpPr>
            <a:spLocks noGrp="1"/>
          </p:cNvSpPr>
          <p:nvPr>
            <p:ph type="body" sz="quarter" idx="22"/>
          </p:nvPr>
        </p:nvSpPr>
        <p:spPr>
          <a:xfrm>
            <a:off x="7936524" y="2777075"/>
            <a:ext cx="3422042" cy="1261958"/>
          </a:xfrm>
          <a:prstGeom prst="rect">
            <a:avLst/>
          </a:prstGeom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813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7945900" y="4197508"/>
            <a:ext cx="3412666" cy="1261958"/>
          </a:xfrm>
          <a:prstGeom prst="rect">
            <a:avLst/>
          </a:prstGeom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814" name="文本占位符 56"/>
          <p:cNvSpPr>
            <a:spLocks noGrp="1"/>
          </p:cNvSpPr>
          <p:nvPr>
            <p:ph type="body" sz="quarter" idx="24"/>
          </p:nvPr>
        </p:nvSpPr>
        <p:spPr>
          <a:xfrm>
            <a:off x="838200" y="5629033"/>
            <a:ext cx="10520365" cy="504094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815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架构分析9：要素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2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38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3940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3826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382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25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3827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3830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38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29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3833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38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32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3836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38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35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3839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38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38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3842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38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41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3845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384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44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3846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3849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38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48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3852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38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51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3855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38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54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3858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38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57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3861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38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60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3864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386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63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3867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386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66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3870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386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69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3873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387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72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3876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387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75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3879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387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78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3882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388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881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3885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388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84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3888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388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87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3891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388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90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3894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38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93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3897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389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96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3900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389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99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3903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390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02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3906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390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905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3909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390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08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3912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39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11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3915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391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14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3918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391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17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3921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39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20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3924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392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23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3927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392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26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3930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392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29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3933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393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32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3936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393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35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3939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393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38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3941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394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324233"/>
            <a:ext cx="4430306" cy="4519619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43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5506075" y="1324234"/>
            <a:ext cx="2842046" cy="36645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944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8500520" y="1324234"/>
            <a:ext cx="2842047" cy="36645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945" name="文本占位符 56"/>
          <p:cNvSpPr>
            <a:spLocks noGrp="1"/>
          </p:cNvSpPr>
          <p:nvPr>
            <p:ph type="body" sz="quarter" idx="23"/>
          </p:nvPr>
        </p:nvSpPr>
        <p:spPr>
          <a:xfrm>
            <a:off x="5522071" y="3653259"/>
            <a:ext cx="2842046" cy="36645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946" name="文本占位符 56"/>
          <p:cNvSpPr>
            <a:spLocks noGrp="1"/>
          </p:cNvSpPr>
          <p:nvPr>
            <p:ph type="body" sz="quarter" idx="24"/>
          </p:nvPr>
        </p:nvSpPr>
        <p:spPr>
          <a:xfrm>
            <a:off x="8516517" y="3653259"/>
            <a:ext cx="2842047" cy="36645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947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5506075" y="1741490"/>
            <a:ext cx="2842047" cy="1779343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948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5506075" y="4064510"/>
            <a:ext cx="2842047" cy="1779343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949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8515356" y="1741490"/>
            <a:ext cx="2842047" cy="1779343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950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8515356" y="4064510"/>
            <a:ext cx="2842047" cy="1779343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951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架构分析10：分组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8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39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4076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3962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396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61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3963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3966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396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65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3969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396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68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3972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397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71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3975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397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74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3978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397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77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3981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39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80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3982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3985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398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84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3988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398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87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3991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398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90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3994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39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93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3997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399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96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4000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399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99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4003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400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02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4006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400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05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4009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400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08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4012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40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11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4015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401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14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4018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401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017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4021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40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20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4024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402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23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4027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402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26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4030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40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29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4033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40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32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4036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40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35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4039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40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38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4042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40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041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4045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404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44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4048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404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47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4051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404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50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4054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40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53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4057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40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56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4060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405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59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4063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406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62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4066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406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65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4069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406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68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4072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407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71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4075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407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74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4077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40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8200" y="1809801"/>
            <a:ext cx="3171093" cy="4040016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79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838201" y="1125416"/>
            <a:ext cx="3171093" cy="62021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080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4530971" y="1125416"/>
            <a:ext cx="3171092" cy="62021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081" name="文本占位符 56"/>
          <p:cNvSpPr>
            <a:spLocks noGrp="1"/>
          </p:cNvSpPr>
          <p:nvPr>
            <p:ph type="body" sz="quarter" idx="23"/>
          </p:nvPr>
        </p:nvSpPr>
        <p:spPr>
          <a:xfrm>
            <a:off x="8187473" y="1125416"/>
            <a:ext cx="3171092" cy="62021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08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地图为背景，分区描述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9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40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4207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4093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40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92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4094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4097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409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96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4100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409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99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4103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410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02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4106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410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05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4109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410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108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4112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41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11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4113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4116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411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15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4119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411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18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4122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412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21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4125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41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24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4128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41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27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4131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41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30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4134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41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33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4137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413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36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4140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41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39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4143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41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42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4146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41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45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4149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41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148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4152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41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51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4155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41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54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4158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41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57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4161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41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60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4164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416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63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4167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416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66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4170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416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69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4173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417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172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4176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417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75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4179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417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78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4182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418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81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4185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418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84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4188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418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87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4191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418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90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4194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419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93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4197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419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96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4200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419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99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4203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420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02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4206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420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05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4208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09" name="图片 2" descr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81" y="1279967"/>
            <a:ext cx="8131675" cy="4658504"/>
          </a:xfrm>
          <a:prstGeom prst="rect">
            <a:avLst/>
          </a:prstGeom>
          <a:ln w="12700">
            <a:miter lim="400000"/>
          </a:ln>
        </p:spPr>
      </p:pic>
      <p:sp>
        <p:nvSpPr>
          <p:cNvPr id="42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952581" y="2806638"/>
            <a:ext cx="3080629" cy="1001638"/>
          </a:xfrm>
          <a:prstGeom prst="rect">
            <a:avLst/>
          </a:prstGeom>
          <a:solidFill>
            <a:srgbClr val="D4F1F5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>
            <a:lvl1pPr algn="ctr" defTabSz="1187678">
              <a:lnSpc>
                <a:spcPct val="90000"/>
              </a:lnSpc>
              <a:spcBef>
                <a:spcPts val="1200"/>
              </a:spcBef>
              <a:defRPr sz="16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47088" indent="-153249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6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77708" indent="-190028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6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88073" indent="-206553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6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81912" indent="-206553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6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11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838200" y="1038508"/>
            <a:ext cx="2038974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12" name="文本占位符 40"/>
          <p:cNvSpPr>
            <a:spLocks noGrp="1"/>
          </p:cNvSpPr>
          <p:nvPr>
            <p:ph type="body" sz="quarter" idx="22"/>
          </p:nvPr>
        </p:nvSpPr>
        <p:spPr>
          <a:xfrm>
            <a:off x="3043515" y="1058869"/>
            <a:ext cx="2595285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13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5808191" y="1065378"/>
            <a:ext cx="2541666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14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8604736" y="1085740"/>
            <a:ext cx="2755602" cy="909165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15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853176" y="4967268"/>
            <a:ext cx="2038974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16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3058492" y="4987630"/>
            <a:ext cx="2038974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17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5352346" y="4994140"/>
            <a:ext cx="2038973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18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7557661" y="5014502"/>
            <a:ext cx="2038973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19" name="文本占位符 40"/>
          <p:cNvSpPr>
            <a:spLocks noGrp="1"/>
          </p:cNvSpPr>
          <p:nvPr>
            <p:ph type="body" sz="quarter" idx="29"/>
          </p:nvPr>
        </p:nvSpPr>
        <p:spPr>
          <a:xfrm>
            <a:off x="848146" y="2053127"/>
            <a:ext cx="2038974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20" name="文本占位符 40"/>
          <p:cNvSpPr>
            <a:spLocks noGrp="1"/>
          </p:cNvSpPr>
          <p:nvPr>
            <p:ph type="body" sz="quarter" idx="30"/>
          </p:nvPr>
        </p:nvSpPr>
        <p:spPr>
          <a:xfrm>
            <a:off x="849923" y="3035317"/>
            <a:ext cx="2038973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21" name="文本占位符 40"/>
          <p:cNvSpPr>
            <a:spLocks noGrp="1"/>
          </p:cNvSpPr>
          <p:nvPr>
            <p:ph type="body" sz="quarter" idx="31"/>
          </p:nvPr>
        </p:nvSpPr>
        <p:spPr>
          <a:xfrm>
            <a:off x="848189" y="4009633"/>
            <a:ext cx="2038974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22" name="文本占位符 40"/>
          <p:cNvSpPr>
            <a:spLocks noGrp="1"/>
          </p:cNvSpPr>
          <p:nvPr>
            <p:ph type="body" sz="quarter" idx="32"/>
          </p:nvPr>
        </p:nvSpPr>
        <p:spPr>
          <a:xfrm>
            <a:off x="9319590" y="2069391"/>
            <a:ext cx="2038973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23" name="文本占位符 40"/>
          <p:cNvSpPr>
            <a:spLocks noGrp="1"/>
          </p:cNvSpPr>
          <p:nvPr>
            <p:ph type="body" sz="quarter" idx="33"/>
          </p:nvPr>
        </p:nvSpPr>
        <p:spPr>
          <a:xfrm>
            <a:off x="9321366" y="3051581"/>
            <a:ext cx="2038973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24" name="文本占位符 40"/>
          <p:cNvSpPr>
            <a:spLocks noGrp="1"/>
          </p:cNvSpPr>
          <p:nvPr>
            <p:ph type="body" sz="quarter" idx="34"/>
          </p:nvPr>
        </p:nvSpPr>
        <p:spPr>
          <a:xfrm>
            <a:off x="9319634" y="4025898"/>
            <a:ext cx="2038973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25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策略1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2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42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4350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4236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42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35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4237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4240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42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39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4243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42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42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4246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42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45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4249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42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48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4252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42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251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4255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42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54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4256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4259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425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58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4262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426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61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4265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426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64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4268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42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67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4271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42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70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4274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42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73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4277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42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76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4280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42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79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4283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428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82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4286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428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85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4289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428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88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4292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429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291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4295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429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94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4298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42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97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4301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429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00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4304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430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03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4307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430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06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4310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43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09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4313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431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12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4316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431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315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4319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431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18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4322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432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21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4325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43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24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4328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43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27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4331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43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30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4334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433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33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4337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433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36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4340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433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39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4343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434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42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4346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434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45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4349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434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48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4351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43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3491" y="2825249"/>
            <a:ext cx="1974102" cy="32671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53" name="文本占位符 10"/>
          <p:cNvSpPr>
            <a:spLocks noGrp="1"/>
          </p:cNvSpPr>
          <p:nvPr>
            <p:ph type="body" sz="quarter" idx="21"/>
          </p:nvPr>
        </p:nvSpPr>
        <p:spPr>
          <a:xfrm>
            <a:off x="3000776" y="2825249"/>
            <a:ext cx="1974102" cy="326719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354" name="文本占位符 10"/>
          <p:cNvSpPr>
            <a:spLocks noGrp="1"/>
          </p:cNvSpPr>
          <p:nvPr>
            <p:ph type="body" sz="quarter" idx="22"/>
          </p:nvPr>
        </p:nvSpPr>
        <p:spPr>
          <a:xfrm>
            <a:off x="5126945" y="2825249"/>
            <a:ext cx="1974102" cy="326719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355" name="文本占位符 10"/>
          <p:cNvSpPr>
            <a:spLocks noGrp="1"/>
          </p:cNvSpPr>
          <p:nvPr>
            <p:ph type="body" sz="quarter" idx="23"/>
          </p:nvPr>
        </p:nvSpPr>
        <p:spPr>
          <a:xfrm>
            <a:off x="7255703" y="2820687"/>
            <a:ext cx="1974102" cy="326719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356" name="文本占位符 10"/>
          <p:cNvSpPr>
            <a:spLocks noGrp="1"/>
          </p:cNvSpPr>
          <p:nvPr>
            <p:ph type="body" sz="quarter" idx="24"/>
          </p:nvPr>
        </p:nvSpPr>
        <p:spPr>
          <a:xfrm>
            <a:off x="9381873" y="2820687"/>
            <a:ext cx="1974102" cy="326719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357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策略2：图+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4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43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4482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4368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43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67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4369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4372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437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71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4375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437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74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4378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437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77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4381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43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80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4384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43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383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4387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438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86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4388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4391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438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90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4394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43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93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4397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439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96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4400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439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99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4403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440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02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4406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440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05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4409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440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08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4412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44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11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4415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441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14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4418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441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17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4421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44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20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4424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442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423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4427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442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26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4430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44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29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4433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44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32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4436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44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35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4439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44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38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4442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44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41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4445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444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44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4448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444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447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4451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444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50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4454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44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53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4457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44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56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4460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445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59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4463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446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62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4466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446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65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4469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446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68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4472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447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7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4475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447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7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4478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447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77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4481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447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80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4483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448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376047"/>
            <a:ext cx="6983256" cy="4075184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85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7936524" y="1364875"/>
            <a:ext cx="3422041" cy="1261958"/>
          </a:xfrm>
          <a:prstGeom prst="rect">
            <a:avLst/>
          </a:prstGeom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486" name="文本占位符 40"/>
          <p:cNvSpPr>
            <a:spLocks noGrp="1"/>
          </p:cNvSpPr>
          <p:nvPr>
            <p:ph type="body" sz="quarter" idx="22"/>
          </p:nvPr>
        </p:nvSpPr>
        <p:spPr>
          <a:xfrm>
            <a:off x="7936524" y="2777075"/>
            <a:ext cx="3422041" cy="1261958"/>
          </a:xfrm>
          <a:prstGeom prst="rect">
            <a:avLst/>
          </a:prstGeom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487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7920500" y="4197508"/>
            <a:ext cx="3422041" cy="1261958"/>
          </a:xfrm>
          <a:prstGeom prst="rect">
            <a:avLst/>
          </a:prstGeom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488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策略4：技术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44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4613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4499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449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98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4500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4503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450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02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4506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450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05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4509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450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08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4512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45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11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4515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451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514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4518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451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17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4519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4522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452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21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4525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45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24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4528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45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27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4531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45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30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4534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45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33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4537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453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36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4540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45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39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4543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45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42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4546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45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45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4549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45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48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4552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45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51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4555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45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554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4558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45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57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4561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45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60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4564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456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63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4567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456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66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4570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456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69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4573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457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72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4576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457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75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4579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457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578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4582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458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81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4585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458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84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4588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458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87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4591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458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90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4594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45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93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4597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459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96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4600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459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99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4603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460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02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4606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460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05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4609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460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08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4612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461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11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4614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46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43336" y="1271241"/>
            <a:ext cx="3237476" cy="3203203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16" name="文本占位符 10"/>
          <p:cNvSpPr>
            <a:spLocks noGrp="1"/>
          </p:cNvSpPr>
          <p:nvPr>
            <p:ph type="body" sz="quarter" idx="21"/>
          </p:nvPr>
        </p:nvSpPr>
        <p:spPr>
          <a:xfrm>
            <a:off x="843337" y="4593554"/>
            <a:ext cx="10515228" cy="145040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617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策略5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4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46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4742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4628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46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27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4629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4632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463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31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4635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463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34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4638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463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37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4641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463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40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4644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464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643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4647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464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46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4648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4651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464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50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4654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46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53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4657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46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56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4660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465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59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4663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466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62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4666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466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65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4669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466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68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4672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467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71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4675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467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74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4678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467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77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4681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46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80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4684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46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683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4687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468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86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4690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468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89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4693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46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92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4696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469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95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4699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469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98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4702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470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01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4705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470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04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4708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470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707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4711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470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10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4714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471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13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4717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47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16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4720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471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19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4723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472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22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4726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472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25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4729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472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28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4732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473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3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4735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473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3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4738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473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37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4741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473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40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4743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4744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031877"/>
            <a:ext cx="10520365" cy="3833813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45" name="文本占位符 10"/>
          <p:cNvSpPr>
            <a:spLocks noGrp="1"/>
          </p:cNvSpPr>
          <p:nvPr>
            <p:ph type="body" sz="quarter" idx="21"/>
          </p:nvPr>
        </p:nvSpPr>
        <p:spPr>
          <a:xfrm>
            <a:off x="819890" y="4976435"/>
            <a:ext cx="10538674" cy="94150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746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总结建议、决策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3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47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4871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4757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47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56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4758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4761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47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60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4764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476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63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4767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476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66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4770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476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69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4773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477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72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4776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477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75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4777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4780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47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79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4783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478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82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4786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478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85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4789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478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88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4792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479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91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4795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479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94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4798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47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97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4801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479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00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4804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480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03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4807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480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06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4810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48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09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4813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481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812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4816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481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15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4819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481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18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4822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482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21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4825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48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24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4828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48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27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4831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48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30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4834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48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33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4837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483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836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4840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48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39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4843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48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42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4846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48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45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4849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48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48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4852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48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51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4855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485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54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4858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485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57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4861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485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60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4864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486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63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4867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486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66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4870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486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69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4872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875" name="组合 3"/>
          <p:cNvGrpSpPr/>
          <p:nvPr/>
        </p:nvGrpSpPr>
        <p:grpSpPr>
          <a:xfrm>
            <a:off x="826478" y="1449534"/>
            <a:ext cx="10717823" cy="4435452"/>
            <a:chOff x="0" y="0"/>
            <a:chExt cx="10717822" cy="4435450"/>
          </a:xfrm>
        </p:grpSpPr>
        <p:pic>
          <p:nvPicPr>
            <p:cNvPr id="4873" name="图片 5" descr="图片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10717822" cy="4435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8966"/>
                  </a:lnTo>
                  <a:lnTo>
                    <a:pt x="334" y="18709"/>
                  </a:lnTo>
                  <a:cubicBezTo>
                    <a:pt x="2159" y="17387"/>
                    <a:pt x="4006" y="16884"/>
                    <a:pt x="5845" y="16878"/>
                  </a:cubicBezTo>
                  <a:cubicBezTo>
                    <a:pt x="10957" y="16863"/>
                    <a:pt x="16017" y="20693"/>
                    <a:pt x="20455" y="21488"/>
                  </a:cubicBezTo>
                  <a:lnTo>
                    <a:pt x="21393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4874" name="ïṩḻîḍe"/>
            <p:cNvSpPr/>
            <p:nvPr/>
          </p:nvSpPr>
          <p:spPr>
            <a:xfrm>
              <a:off x="0" y="0"/>
              <a:ext cx="10717823" cy="40304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11" extrusionOk="0">
                  <a:moveTo>
                    <a:pt x="10" y="0"/>
                  </a:moveTo>
                  <a:lnTo>
                    <a:pt x="21600" y="0"/>
                  </a:lnTo>
                  <a:lnTo>
                    <a:pt x="21600" y="18998"/>
                  </a:lnTo>
                  <a:lnTo>
                    <a:pt x="21324" y="19177"/>
                  </a:lnTo>
                  <a:cubicBezTo>
                    <a:pt x="17244" y="21600"/>
                    <a:pt x="12046" y="15382"/>
                    <a:pt x="6779" y="15400"/>
                  </a:cubicBezTo>
                  <a:cubicBezTo>
                    <a:pt x="4504" y="15408"/>
                    <a:pt x="2216" y="16579"/>
                    <a:pt x="0" y="20111"/>
                  </a:cubicBezTo>
                  <a:lnTo>
                    <a:pt x="0" y="10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F2F2F2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387">
                <a:defRPr sz="2800" b="1"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</p:grpSp>
      <p:sp>
        <p:nvSpPr>
          <p:cNvPr id="4876" name="íṣļíḓé"/>
          <p:cNvSpPr/>
          <p:nvPr/>
        </p:nvSpPr>
        <p:spPr>
          <a:xfrm>
            <a:off x="4470246" y="4398983"/>
            <a:ext cx="6915375" cy="11069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3646" extrusionOk="0">
                <a:moveTo>
                  <a:pt x="0" y="110"/>
                </a:moveTo>
                <a:cubicBezTo>
                  <a:pt x="6722" y="-103"/>
                  <a:pt x="15552" y="20010"/>
                  <a:pt x="21600" y="11582"/>
                </a:cubicBezTo>
                <a:cubicBezTo>
                  <a:pt x="14792" y="17177"/>
                  <a:pt x="7344" y="-1590"/>
                  <a:pt x="0" y="11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 defTabSz="457200"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877" name="Body Level One…"/>
          <p:cNvSpPr txBox="1">
            <a:spLocks noGrp="1"/>
          </p:cNvSpPr>
          <p:nvPr>
            <p:ph type="body" idx="1"/>
          </p:nvPr>
        </p:nvSpPr>
        <p:spPr>
          <a:xfrm>
            <a:off x="826476" y="1462739"/>
            <a:ext cx="10717825" cy="4384147"/>
          </a:xfrm>
          <a:prstGeom prst="rect">
            <a:avLst/>
          </a:prstGeom>
        </p:spPr>
        <p:txBody>
          <a:bodyPr>
            <a:normAutofit/>
          </a:bodyPr>
          <a:lstStyle>
            <a:lvl1pPr marL="285721" indent="-285721" defTabSz="1187678">
              <a:lnSpc>
                <a:spcPct val="20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20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20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20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20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78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706101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5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000" y="6319871"/>
            <a:ext cx="1269076" cy="271154"/>
          </a:xfrm>
          <a:prstGeom prst="rect">
            <a:avLst/>
          </a:prstGeom>
          <a:ln w="12700">
            <a:miter lim="400000"/>
          </a:ln>
        </p:spPr>
      </p:pic>
      <p:sp>
        <p:nvSpPr>
          <p:cNvPr id="4886" name="TextBox 4"/>
          <p:cNvSpPr txBox="1"/>
          <p:nvPr/>
        </p:nvSpPr>
        <p:spPr>
          <a:xfrm>
            <a:off x="962673" y="6356939"/>
            <a:ext cx="1372029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48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95326" y="6403223"/>
            <a:ext cx="139837" cy="1397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48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6"/>
            <a:ext cx="139837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84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5012" name="Group 87"/>
          <p:cNvGrpSpPr/>
          <p:nvPr/>
        </p:nvGrpSpPr>
        <p:grpSpPr>
          <a:xfrm>
            <a:off x="12290470" y="2608800"/>
            <a:ext cx="1963324" cy="4250104"/>
            <a:chOff x="0" y="0"/>
            <a:chExt cx="1963322" cy="4250103"/>
          </a:xfrm>
        </p:grpSpPr>
        <p:grpSp>
          <p:nvGrpSpPr>
            <p:cNvPr id="4898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48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897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4899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4902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490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01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4905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490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04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4908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490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07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4911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490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10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4914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491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913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4917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49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16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4918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4921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49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20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4924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492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23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4927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492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26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4930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49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29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4933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49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32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4936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49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35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4939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49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38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4942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49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41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4945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494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44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4948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494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47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4951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494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50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4954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49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953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4957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49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56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4960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495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59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4963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496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62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4966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496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65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4969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496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68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4972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497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71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4975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497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74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4978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497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977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4981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49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80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4984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49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83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4987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498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86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4990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498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89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4993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49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92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4996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499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95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4999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499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98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5002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500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0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5005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500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0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5008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500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07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5011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500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10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5013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50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9175" y="3050"/>
            <a:ext cx="10740640" cy="99340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defTabSz="1187798">
              <a:lnSpc>
                <a:spcPts val="3400"/>
              </a:lnSpc>
              <a:defRPr sz="3200">
                <a:solidFill>
                  <a:srgbClr val="1D1D1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593899" defTabSz="1187798">
              <a:lnSpc>
                <a:spcPts val="3400"/>
              </a:lnSpc>
              <a:defRPr sz="3200">
                <a:solidFill>
                  <a:srgbClr val="1D1D1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1187798" defTabSz="1187798">
              <a:lnSpc>
                <a:spcPts val="3400"/>
              </a:lnSpc>
              <a:defRPr sz="3200">
                <a:solidFill>
                  <a:srgbClr val="1D1D1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1781698" defTabSz="1187798">
              <a:lnSpc>
                <a:spcPts val="3400"/>
              </a:lnSpc>
              <a:defRPr sz="3200">
                <a:solidFill>
                  <a:srgbClr val="1D1D1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2375598" defTabSz="1187798">
              <a:lnSpc>
                <a:spcPts val="3400"/>
              </a:lnSpc>
              <a:defRPr sz="3200">
                <a:solidFill>
                  <a:srgbClr val="1D1D1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1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50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6"/>
            <a:ext cx="139837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84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5139" name="Group 87"/>
          <p:cNvGrpSpPr/>
          <p:nvPr/>
        </p:nvGrpSpPr>
        <p:grpSpPr>
          <a:xfrm>
            <a:off x="12290470" y="2608800"/>
            <a:ext cx="1963324" cy="4250104"/>
            <a:chOff x="0" y="0"/>
            <a:chExt cx="1963322" cy="4250103"/>
          </a:xfrm>
        </p:grpSpPr>
        <p:grpSp>
          <p:nvGrpSpPr>
            <p:cNvPr id="5025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50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24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5026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5029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502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28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5032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503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31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5035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503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34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5038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503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37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5041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503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040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5044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504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43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5045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5048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504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47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5051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504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50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5054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50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53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5057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50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56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5060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505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59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5063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506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62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5066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506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65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5069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506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68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5072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507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71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5075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507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74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5078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507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77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5081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50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5080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5084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50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83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5087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508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86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5090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508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89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5093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50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92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5096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509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95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5099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509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98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5102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510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01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5105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510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5104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5108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510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07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5111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510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10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5114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511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13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5117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51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16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5120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511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19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5123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512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22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5126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512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25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5129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512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28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5132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513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3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5135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513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34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5138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513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37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5140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5141" name="Title Text"/>
          <p:cNvSpPr txBox="1">
            <a:spLocks noGrp="1"/>
          </p:cNvSpPr>
          <p:nvPr>
            <p:ph type="title"/>
          </p:nvPr>
        </p:nvSpPr>
        <p:spPr>
          <a:xfrm>
            <a:off x="-2103" y="112363"/>
            <a:ext cx="11342767" cy="84065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798">
              <a:lnSpc>
                <a:spcPct val="90000"/>
              </a:lnSpc>
              <a:defRPr sz="2400">
                <a:solidFill>
                  <a:srgbClr val="990000"/>
                </a:solidFill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79" descr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24589"/>
            <a:ext cx="12205234" cy="636588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Text Box 8"/>
          <p:cNvSpPr txBox="1"/>
          <p:nvPr/>
        </p:nvSpPr>
        <p:spPr>
          <a:xfrm>
            <a:off x="910351" y="6438900"/>
            <a:ext cx="2664429" cy="257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0063" tIns="40063" rIns="40063" bIns="40063">
            <a:spAutoFit/>
          </a:bodyPr>
          <a:lstStyle>
            <a:lvl1pPr defTabSz="801687">
              <a:defRPr sz="1200">
                <a:solidFill>
                  <a:srgbClr val="000000"/>
                </a:solidFill>
                <a:latin typeface="FrutigerNext LT Bold"/>
                <a:ea typeface="FrutigerNext LT Bold"/>
                <a:cs typeface="FrutigerNext LT Bold"/>
                <a:sym typeface="FrutigerNext LT Bold"/>
              </a:defRPr>
            </a:lvl1pPr>
          </a:lstStyle>
          <a:p>
            <a:r>
              <a:t>HUAWEI TECHNOLOGIES CO., LTD.</a:t>
            </a:r>
          </a:p>
        </p:txBody>
      </p:sp>
      <p:sp>
        <p:nvSpPr>
          <p:cNvPr id="94" name="Rectangle 21"/>
          <p:cNvSpPr txBox="1"/>
          <p:nvPr/>
        </p:nvSpPr>
        <p:spPr>
          <a:xfrm>
            <a:off x="5232143" y="6438900"/>
            <a:ext cx="1490582" cy="257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0044" tIns="40044" rIns="40044" bIns="40044">
            <a:spAutoFit/>
          </a:bodyPr>
          <a:lstStyle>
            <a:lvl1pPr defTabSz="801687">
              <a:defRPr sz="1200">
                <a:solidFill>
                  <a:srgbClr val="000000"/>
                </a:solidFill>
                <a:latin typeface="FrutigerNext LT Bold"/>
                <a:ea typeface="FrutigerNext LT Bold"/>
                <a:cs typeface="FrutigerNext LT Bold"/>
                <a:sym typeface="FrutigerNext LT Bold"/>
              </a:defRPr>
            </a:lvl1pPr>
          </a:lstStyle>
          <a:p>
            <a:r>
              <a:t>Huawei Confidential </a:t>
            </a:r>
          </a:p>
        </p:txBody>
      </p:sp>
      <p:sp>
        <p:nvSpPr>
          <p:cNvPr id="95" name="Rectangle 22"/>
          <p:cNvSpPr txBox="1"/>
          <p:nvPr/>
        </p:nvSpPr>
        <p:spPr>
          <a:xfrm>
            <a:off x="-2505166" y="528637"/>
            <a:ext cx="2380406" cy="6251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0063" tIns="40063" rIns="40063" bIns="40063">
            <a:spAutoFit/>
          </a:bodyPr>
          <a:lstStyle/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英文标题</a:t>
            </a:r>
            <a:r>
              <a:t>:32-35pt  </a:t>
            </a: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颜色</a:t>
            </a:r>
            <a:r>
              <a:t>: R153 G0 B0</a:t>
            </a: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内部使用字体 :</a:t>
            </a:r>
            <a:endParaRPr>
              <a:solidFill>
                <a:srgbClr val="000000"/>
              </a:solidFill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FrutigerNext LT Medium</a:t>
            </a:r>
            <a:endParaRPr>
              <a:solidFill>
                <a:srgbClr val="000000"/>
              </a:solidFill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外部使用字体 : Arial</a:t>
            </a:r>
            <a:endParaRPr>
              <a:solidFill>
                <a:srgbClr val="000000"/>
              </a:solidFill>
            </a:endParaRPr>
          </a:p>
          <a:p>
            <a:pPr algn="r" defTabSz="801687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FFFFFF"/>
                </a:solidFill>
              </a:defRPr>
            </a:pPr>
            <a:endParaRPr>
              <a:solidFill>
                <a:srgbClr val="000000"/>
              </a:solidFill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中文标题</a:t>
            </a:r>
            <a:r>
              <a:t>:30-32pt  </a:t>
            </a: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颜色</a:t>
            </a:r>
            <a:r>
              <a:t>: R153 G0 B0</a:t>
            </a: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字体</a:t>
            </a:r>
            <a:r>
              <a:t>:</a:t>
            </a: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黑体</a:t>
            </a: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</a:defRPr>
            </a:pP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</a:defRPr>
            </a:pP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</a:defRPr>
            </a:pP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英文正文</a:t>
            </a:r>
            <a:r>
              <a:t>:20-22pt</a:t>
            </a: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子目录 </a:t>
            </a:r>
            <a:r>
              <a:t>(2-5</a:t>
            </a: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级</a:t>
            </a:r>
            <a:r>
              <a:t>) :18pt  </a:t>
            </a: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颜色</a:t>
            </a:r>
            <a:r>
              <a:t>:</a:t>
            </a: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黑色</a:t>
            </a: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内部使用字体 :</a:t>
            </a:r>
            <a:endParaRPr>
              <a:solidFill>
                <a:srgbClr val="000000"/>
              </a:solidFill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FrutigerNext LT Regular</a:t>
            </a:r>
            <a:endParaRPr>
              <a:solidFill>
                <a:srgbClr val="000000"/>
              </a:solidFill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外部使用字体 : Arial</a:t>
            </a:r>
            <a:endParaRPr>
              <a:solidFill>
                <a:srgbClr val="000000"/>
              </a:solidFill>
            </a:endParaRPr>
          </a:p>
          <a:p>
            <a:pPr algn="r" defTabSz="801687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FFFFFF"/>
                </a:solidFill>
              </a:defRPr>
            </a:pPr>
            <a:endParaRPr>
              <a:solidFill>
                <a:srgbClr val="000000"/>
              </a:solidFill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中文正文</a:t>
            </a:r>
            <a:r>
              <a:t>:18-20pt</a:t>
            </a: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子目录</a:t>
            </a:r>
            <a:r>
              <a:t>(2-5</a:t>
            </a: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级</a:t>
            </a:r>
            <a:r>
              <a:t>):18pt </a:t>
            </a: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颜色</a:t>
            </a:r>
            <a:r>
              <a:t>:</a:t>
            </a: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黑色</a:t>
            </a: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字体</a:t>
            </a:r>
            <a:r>
              <a:t>:</a:t>
            </a: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细黑体 </a:t>
            </a: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</a:defRPr>
            </a:pP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</a:defRPr>
            </a:pP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</a:defRPr>
            </a:pP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</a:defRPr>
            </a:pP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</p:txBody>
      </p:sp>
      <p:sp>
        <p:nvSpPr>
          <p:cNvPr id="96" name="Rectangle 62"/>
          <p:cNvSpPr txBox="1"/>
          <p:nvPr/>
        </p:nvSpPr>
        <p:spPr>
          <a:xfrm>
            <a:off x="12310936" y="1423987"/>
            <a:ext cx="1319542" cy="1940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0063" tIns="40063" rIns="40063" bIns="40063">
            <a:spAutoFit/>
          </a:bodyPr>
          <a:lstStyle/>
          <a:p>
            <a:pPr defTabSz="801687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配色参考方案：</a:t>
            </a:r>
            <a:endParaRPr>
              <a:solidFill>
                <a:srgbClr val="000000"/>
              </a:solidFill>
            </a:endParaRPr>
          </a:p>
          <a:p>
            <a:pPr defTabSz="801687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建议同一页面内不超过四种颜色，以下是13组配色方案，同一页面内只选择一组使用。（仅供参考）</a:t>
            </a:r>
            <a:endParaRPr>
              <a:solidFill>
                <a:srgbClr val="000000"/>
              </a:solidFill>
            </a:endParaRPr>
          </a:p>
          <a:p>
            <a:pPr defTabSz="801687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endParaRPr>
              <a:solidFill>
                <a:srgbClr val="000000"/>
              </a:solidFill>
            </a:endParaRPr>
          </a:p>
          <a:p>
            <a:pPr defTabSz="801687">
              <a:lnSpc>
                <a:spcPct val="125000"/>
              </a:lnSpc>
              <a:spcBef>
                <a:spcPts val="400"/>
              </a:spcBef>
              <a:buClr>
                <a:srgbClr val="990000"/>
              </a:buClr>
              <a:buSzPct val="75000"/>
              <a:buChar char="■"/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97" name="Rectangle 65"/>
          <p:cNvSpPr txBox="1"/>
          <p:nvPr/>
        </p:nvSpPr>
        <p:spPr>
          <a:xfrm>
            <a:off x="12310936" y="-61913"/>
            <a:ext cx="1319542" cy="1068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0063" tIns="40063" rIns="40063" bIns="40063">
            <a:spAutoFit/>
          </a:bodyPr>
          <a:lstStyle/>
          <a:p>
            <a:pPr defTabSz="801687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客户或者合作伙伴的标志放在右上角.</a:t>
            </a:r>
            <a:endParaRPr>
              <a:solidFill>
                <a:srgbClr val="000000"/>
              </a:solidFill>
            </a:endParaRPr>
          </a:p>
          <a:p>
            <a:pPr defTabSz="801687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endParaRPr>
              <a:solidFill>
                <a:srgbClr val="000000"/>
              </a:solidFill>
            </a:endParaRPr>
          </a:p>
          <a:p>
            <a:pPr defTabSz="801687">
              <a:lnSpc>
                <a:spcPct val="125000"/>
              </a:lnSpc>
              <a:spcBef>
                <a:spcPts val="400"/>
              </a:spcBef>
              <a:buClr>
                <a:srgbClr val="990000"/>
              </a:buClr>
              <a:buSzPct val="75000"/>
              <a:buChar char="■"/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98" name="Rectangle 80"/>
          <p:cNvSpPr/>
          <p:nvPr/>
        </p:nvSpPr>
        <p:spPr>
          <a:xfrm>
            <a:off x="12364046" y="5020576"/>
            <a:ext cx="1226029" cy="30776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400" b="1">
                <a:solidFill>
                  <a:srgbClr val="FFFFFF"/>
                </a:solidFill>
                <a:latin typeface="FrutigerNext LT Regular"/>
                <a:ea typeface="FrutigerNext LT Regular"/>
                <a:cs typeface="FrutigerNext LT Regular"/>
                <a:sym typeface="FrutigerNext LT Regular"/>
              </a:defRPr>
            </a:pPr>
            <a:endParaRPr/>
          </a:p>
        </p:txBody>
      </p:sp>
      <p:grpSp>
        <p:nvGrpSpPr>
          <p:cNvPr id="103" name="Group 81"/>
          <p:cNvGrpSpPr/>
          <p:nvPr/>
        </p:nvGrpSpPr>
        <p:grpSpPr>
          <a:xfrm>
            <a:off x="12478391" y="3789362"/>
            <a:ext cx="986752" cy="182563"/>
            <a:chOff x="0" y="0"/>
            <a:chExt cx="986751" cy="182562"/>
          </a:xfrm>
        </p:grpSpPr>
        <p:sp>
          <p:nvSpPr>
            <p:cNvPr id="99" name="Rectangle 82"/>
            <p:cNvSpPr/>
            <p:nvPr/>
          </p:nvSpPr>
          <p:spPr>
            <a:xfrm rot="10800000" flipH="1">
              <a:off x="247746" y="0"/>
              <a:ext cx="245630" cy="182563"/>
            </a:xfrm>
            <a:prstGeom prst="rect">
              <a:avLst/>
            </a:prstGeom>
            <a:solidFill>
              <a:srgbClr val="FFCC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00" name="Rectangle 83"/>
            <p:cNvSpPr/>
            <p:nvPr/>
          </p:nvSpPr>
          <p:spPr>
            <a:xfrm rot="10800000" flipH="1">
              <a:off x="493375" y="0"/>
              <a:ext cx="245630" cy="182563"/>
            </a:xfrm>
            <a:prstGeom prst="rect">
              <a:avLst/>
            </a:prstGeom>
            <a:solidFill>
              <a:srgbClr val="FF9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01" name="Rectangle 84"/>
            <p:cNvSpPr/>
            <p:nvPr/>
          </p:nvSpPr>
          <p:spPr>
            <a:xfrm rot="10800000" flipH="1">
              <a:off x="739005" y="0"/>
              <a:ext cx="247747" cy="182563"/>
            </a:xfrm>
            <a:prstGeom prst="rect">
              <a:avLst/>
            </a:prstGeom>
            <a:solidFill>
              <a:srgbClr val="99660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02" name="Rectangle 85"/>
            <p:cNvSpPr/>
            <p:nvPr/>
          </p:nvSpPr>
          <p:spPr>
            <a:xfrm rot="10800000" flipH="1">
              <a:off x="-1" y="0"/>
              <a:ext cx="247747" cy="182563"/>
            </a:xfrm>
            <a:prstGeom prst="rect">
              <a:avLst/>
            </a:prstGeom>
            <a:solidFill>
              <a:srgbClr val="FFCC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08" name="Group 86"/>
          <p:cNvGrpSpPr/>
          <p:nvPr/>
        </p:nvGrpSpPr>
        <p:grpSpPr>
          <a:xfrm>
            <a:off x="12478391" y="4005262"/>
            <a:ext cx="986752" cy="182563"/>
            <a:chOff x="0" y="0"/>
            <a:chExt cx="986751" cy="182562"/>
          </a:xfrm>
        </p:grpSpPr>
        <p:sp>
          <p:nvSpPr>
            <p:cNvPr id="104" name="Rectangle 87"/>
            <p:cNvSpPr/>
            <p:nvPr/>
          </p:nvSpPr>
          <p:spPr>
            <a:xfrm rot="10800000" flipH="1">
              <a:off x="247746" y="0"/>
              <a:ext cx="245630" cy="182563"/>
            </a:xfrm>
            <a:prstGeom prst="rect">
              <a:avLst/>
            </a:prstGeom>
            <a:solidFill>
              <a:srgbClr val="99CC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05" name="Rectangle 88"/>
            <p:cNvSpPr/>
            <p:nvPr/>
          </p:nvSpPr>
          <p:spPr>
            <a:xfrm rot="10800000" flipH="1">
              <a:off x="493375" y="0"/>
              <a:ext cx="245630" cy="182563"/>
            </a:xfrm>
            <a:prstGeom prst="rect">
              <a:avLst/>
            </a:prstGeom>
            <a:solidFill>
              <a:srgbClr val="99CC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06" name="Rectangle 89"/>
            <p:cNvSpPr/>
            <p:nvPr/>
          </p:nvSpPr>
          <p:spPr>
            <a:xfrm rot="10800000" flipH="1">
              <a:off x="739005" y="0"/>
              <a:ext cx="247747" cy="182563"/>
            </a:xfrm>
            <a:prstGeom prst="rect">
              <a:avLst/>
            </a:prstGeom>
            <a:solidFill>
              <a:srgbClr val="0099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07" name="Rectangle 90"/>
            <p:cNvSpPr/>
            <p:nvPr/>
          </p:nvSpPr>
          <p:spPr>
            <a:xfrm rot="10800000" flipH="1">
              <a:off x="-1" y="0"/>
              <a:ext cx="247747" cy="182563"/>
            </a:xfrm>
            <a:prstGeom prst="rect">
              <a:avLst/>
            </a:prstGeom>
            <a:solidFill>
              <a:srgbClr val="CCCC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13" name="Group 91"/>
          <p:cNvGrpSpPr/>
          <p:nvPr/>
        </p:nvGrpSpPr>
        <p:grpSpPr>
          <a:xfrm>
            <a:off x="12478391" y="4221162"/>
            <a:ext cx="986752" cy="182563"/>
            <a:chOff x="0" y="0"/>
            <a:chExt cx="986751" cy="182562"/>
          </a:xfrm>
        </p:grpSpPr>
        <p:sp>
          <p:nvSpPr>
            <p:cNvPr id="109" name="Rectangle 92"/>
            <p:cNvSpPr/>
            <p:nvPr/>
          </p:nvSpPr>
          <p:spPr>
            <a:xfrm rot="10800000" flipH="1">
              <a:off x="247746" y="0"/>
              <a:ext cx="245630" cy="182563"/>
            </a:xfrm>
            <a:prstGeom prst="rect">
              <a:avLst/>
            </a:prstGeom>
            <a:solidFill>
              <a:srgbClr val="99CC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10" name="Rectangle 93"/>
            <p:cNvSpPr/>
            <p:nvPr/>
          </p:nvSpPr>
          <p:spPr>
            <a:xfrm rot="10800000" flipH="1">
              <a:off x="493375" y="0"/>
              <a:ext cx="245630" cy="182563"/>
            </a:xfrm>
            <a:prstGeom prst="rect">
              <a:avLst/>
            </a:prstGeom>
            <a:solidFill>
              <a:srgbClr val="0099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11" name="Rectangle 94"/>
            <p:cNvSpPr/>
            <p:nvPr/>
          </p:nvSpPr>
          <p:spPr>
            <a:xfrm rot="10800000" flipH="1">
              <a:off x="739005" y="0"/>
              <a:ext cx="247747" cy="182563"/>
            </a:xfrm>
            <a:prstGeom prst="rect">
              <a:avLst/>
            </a:prstGeom>
            <a:solidFill>
              <a:srgbClr val="0066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12" name="Rectangle 95"/>
            <p:cNvSpPr/>
            <p:nvPr/>
          </p:nvSpPr>
          <p:spPr>
            <a:xfrm rot="10800000" flipH="1">
              <a:off x="-1" y="0"/>
              <a:ext cx="247747" cy="182563"/>
            </a:xfrm>
            <a:prstGeom prst="rect">
              <a:avLst/>
            </a:prstGeom>
            <a:solidFill>
              <a:srgbClr val="CCFF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18" name="Group 96"/>
          <p:cNvGrpSpPr/>
          <p:nvPr/>
        </p:nvGrpSpPr>
        <p:grpSpPr>
          <a:xfrm>
            <a:off x="12478391" y="3573462"/>
            <a:ext cx="986752" cy="188913"/>
            <a:chOff x="0" y="0"/>
            <a:chExt cx="986751" cy="188912"/>
          </a:xfrm>
        </p:grpSpPr>
        <p:sp>
          <p:nvSpPr>
            <p:cNvPr id="114" name="Rectangle 97"/>
            <p:cNvSpPr/>
            <p:nvPr/>
          </p:nvSpPr>
          <p:spPr>
            <a:xfrm rot="10800000" flipH="1">
              <a:off x="493375" y="0"/>
              <a:ext cx="245630" cy="188913"/>
            </a:xfrm>
            <a:prstGeom prst="rect">
              <a:avLst/>
            </a:prstGeom>
            <a:solidFill>
              <a:srgbClr val="FF9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15" name="Rectangle 98"/>
            <p:cNvSpPr/>
            <p:nvPr/>
          </p:nvSpPr>
          <p:spPr>
            <a:xfrm rot="10800000" flipH="1">
              <a:off x="739005" y="0"/>
              <a:ext cx="247747" cy="188913"/>
            </a:xfrm>
            <a:prstGeom prst="rect">
              <a:avLst/>
            </a:pr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16" name="Rectangle 99"/>
            <p:cNvSpPr/>
            <p:nvPr/>
          </p:nvSpPr>
          <p:spPr>
            <a:xfrm rot="10800000" flipH="1">
              <a:off x="-1" y="0"/>
              <a:ext cx="247747" cy="188913"/>
            </a:xfrm>
            <a:prstGeom prst="rect">
              <a:avLst/>
            </a:prstGeom>
            <a:solidFill>
              <a:srgbClr val="99CC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17" name="Rectangle 100"/>
            <p:cNvSpPr/>
            <p:nvPr/>
          </p:nvSpPr>
          <p:spPr>
            <a:xfrm rot="10800000" flipH="1">
              <a:off x="247746" y="0"/>
              <a:ext cx="245630" cy="188913"/>
            </a:xfrm>
            <a:prstGeom prst="rect">
              <a:avLst/>
            </a:prstGeom>
            <a:solidFill>
              <a:srgbClr val="669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23" name="Group 101"/>
          <p:cNvGrpSpPr/>
          <p:nvPr/>
        </p:nvGrpSpPr>
        <p:grpSpPr>
          <a:xfrm>
            <a:off x="12478391" y="4581526"/>
            <a:ext cx="986752" cy="182564"/>
            <a:chOff x="0" y="0"/>
            <a:chExt cx="986751" cy="182563"/>
          </a:xfrm>
        </p:grpSpPr>
        <p:sp>
          <p:nvSpPr>
            <p:cNvPr id="119" name="Rectangle 102"/>
            <p:cNvSpPr/>
            <p:nvPr/>
          </p:nvSpPr>
          <p:spPr>
            <a:xfrm rot="10800000" flipH="1">
              <a:off x="247746" y="-1"/>
              <a:ext cx="245630" cy="182565"/>
            </a:xfrm>
            <a:prstGeom prst="rect">
              <a:avLst/>
            </a:prstGeom>
            <a:solidFill>
              <a:srgbClr val="FF9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20" name="Rectangle 103"/>
            <p:cNvSpPr/>
            <p:nvPr/>
          </p:nvSpPr>
          <p:spPr>
            <a:xfrm rot="10800000" flipH="1">
              <a:off x="493375" y="-1"/>
              <a:ext cx="245630" cy="182565"/>
            </a:xfrm>
            <a:prstGeom prst="rect">
              <a:avLst/>
            </a:prstGeom>
            <a:solidFill>
              <a:srgbClr val="FFCC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21" name="Rectangle 104"/>
            <p:cNvSpPr/>
            <p:nvPr/>
          </p:nvSpPr>
          <p:spPr>
            <a:xfrm rot="10800000" flipH="1">
              <a:off x="739005" y="-1"/>
              <a:ext cx="247747" cy="182565"/>
            </a:xfrm>
            <a:prstGeom prst="rect">
              <a:avLst/>
            </a:prstGeom>
            <a:solidFill>
              <a:srgbClr val="FFCC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22" name="Rectangle 105"/>
            <p:cNvSpPr/>
            <p:nvPr/>
          </p:nvSpPr>
          <p:spPr>
            <a:xfrm rot="10800000" flipH="1">
              <a:off x="-1" y="-1"/>
              <a:ext cx="247747" cy="182565"/>
            </a:xfrm>
            <a:prstGeom prst="rect">
              <a:avLst/>
            </a:pr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28" name="Group 106"/>
          <p:cNvGrpSpPr/>
          <p:nvPr/>
        </p:nvGrpSpPr>
        <p:grpSpPr>
          <a:xfrm>
            <a:off x="12478391" y="4797426"/>
            <a:ext cx="986752" cy="182564"/>
            <a:chOff x="0" y="0"/>
            <a:chExt cx="986751" cy="182563"/>
          </a:xfrm>
        </p:grpSpPr>
        <p:sp>
          <p:nvSpPr>
            <p:cNvPr id="124" name="Rectangle 107"/>
            <p:cNvSpPr/>
            <p:nvPr/>
          </p:nvSpPr>
          <p:spPr>
            <a:xfrm rot="10800000" flipH="1">
              <a:off x="247746" y="-1"/>
              <a:ext cx="245630" cy="182565"/>
            </a:xfrm>
            <a:prstGeom prst="rect">
              <a:avLst/>
            </a:prstGeom>
            <a:solidFill>
              <a:srgbClr val="0066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25" name="Rectangle 108"/>
            <p:cNvSpPr/>
            <p:nvPr/>
          </p:nvSpPr>
          <p:spPr>
            <a:xfrm rot="10800000" flipH="1">
              <a:off x="493375" y="-1"/>
              <a:ext cx="245630" cy="182565"/>
            </a:xfrm>
            <a:prstGeom prst="rect">
              <a:avLst/>
            </a:prstGeom>
            <a:solidFill>
              <a:srgbClr val="99CC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26" name="Rectangle 109"/>
            <p:cNvSpPr/>
            <p:nvPr/>
          </p:nvSpPr>
          <p:spPr>
            <a:xfrm rot="10800000" flipH="1">
              <a:off x="739005" y="-1"/>
              <a:ext cx="247747" cy="182565"/>
            </a:xfrm>
            <a:prstGeom prst="rect">
              <a:avLst/>
            </a:prstGeom>
            <a:solidFill>
              <a:srgbClr val="CCCC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27" name="Rectangle 110"/>
            <p:cNvSpPr/>
            <p:nvPr/>
          </p:nvSpPr>
          <p:spPr>
            <a:xfrm rot="10800000" flipH="1">
              <a:off x="-1" y="-1"/>
              <a:ext cx="247747" cy="182565"/>
            </a:xfrm>
            <a:prstGeom prst="rect">
              <a:avLst/>
            </a:pr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33" name="Group 111"/>
          <p:cNvGrpSpPr/>
          <p:nvPr/>
        </p:nvGrpSpPr>
        <p:grpSpPr>
          <a:xfrm>
            <a:off x="12478391" y="5013326"/>
            <a:ext cx="986752" cy="182564"/>
            <a:chOff x="0" y="0"/>
            <a:chExt cx="986751" cy="182563"/>
          </a:xfrm>
        </p:grpSpPr>
        <p:sp>
          <p:nvSpPr>
            <p:cNvPr id="129" name="Rectangle 112"/>
            <p:cNvSpPr/>
            <p:nvPr/>
          </p:nvSpPr>
          <p:spPr>
            <a:xfrm rot="10800000" flipH="1">
              <a:off x="247746" y="-1"/>
              <a:ext cx="245630" cy="182565"/>
            </a:xfrm>
            <a:prstGeom prst="rect">
              <a:avLst/>
            </a:prstGeom>
            <a:solidFill>
              <a:srgbClr val="0099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30" name="Rectangle 113"/>
            <p:cNvSpPr/>
            <p:nvPr/>
          </p:nvSpPr>
          <p:spPr>
            <a:xfrm rot="10800000" flipH="1">
              <a:off x="493375" y="-1"/>
              <a:ext cx="245630" cy="182565"/>
            </a:xfrm>
            <a:prstGeom prst="rect">
              <a:avLst/>
            </a:prstGeom>
            <a:solidFill>
              <a:srgbClr val="CCFF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31" name="Rectangle 114"/>
            <p:cNvSpPr/>
            <p:nvPr/>
          </p:nvSpPr>
          <p:spPr>
            <a:xfrm rot="10800000" flipH="1">
              <a:off x="739005" y="-1"/>
              <a:ext cx="247747" cy="182565"/>
            </a:xfrm>
            <a:prstGeom prst="rect">
              <a:avLst/>
            </a:prstGeom>
            <a:solidFill>
              <a:srgbClr val="99CC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32" name="Rectangle 115"/>
            <p:cNvSpPr/>
            <p:nvPr/>
          </p:nvSpPr>
          <p:spPr>
            <a:xfrm rot="10800000" flipH="1">
              <a:off x="-1" y="-1"/>
              <a:ext cx="247747" cy="182565"/>
            </a:xfrm>
            <a:prstGeom prst="rect">
              <a:avLst/>
            </a:pr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38" name="Group 116"/>
          <p:cNvGrpSpPr/>
          <p:nvPr/>
        </p:nvGrpSpPr>
        <p:grpSpPr>
          <a:xfrm>
            <a:off x="12478391" y="5373687"/>
            <a:ext cx="986752" cy="182563"/>
            <a:chOff x="0" y="0"/>
            <a:chExt cx="986751" cy="182562"/>
          </a:xfrm>
        </p:grpSpPr>
        <p:sp>
          <p:nvSpPr>
            <p:cNvPr id="134" name="Rectangle 117"/>
            <p:cNvSpPr/>
            <p:nvPr/>
          </p:nvSpPr>
          <p:spPr>
            <a:xfrm rot="10800000" flipH="1">
              <a:off x="247746" y="0"/>
              <a:ext cx="245630" cy="182563"/>
            </a:xfrm>
            <a:prstGeom prst="rect">
              <a:avLst/>
            </a:prstGeom>
            <a:solidFill>
              <a:srgbClr val="FF9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35" name="Rectangle 118"/>
            <p:cNvSpPr/>
            <p:nvPr/>
          </p:nvSpPr>
          <p:spPr>
            <a:xfrm rot="10800000" flipH="1">
              <a:off x="493375" y="0"/>
              <a:ext cx="245630" cy="182563"/>
            </a:xfrm>
            <a:prstGeom prst="rect">
              <a:avLst/>
            </a:prstGeom>
            <a:solidFill>
              <a:srgbClr val="FFCC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36" name="Rectangle 119"/>
            <p:cNvSpPr/>
            <p:nvPr/>
          </p:nvSpPr>
          <p:spPr>
            <a:xfrm rot="10800000" flipH="1">
              <a:off x="739005" y="0"/>
              <a:ext cx="247747" cy="182563"/>
            </a:xfrm>
            <a:prstGeom prst="rect">
              <a:avLst/>
            </a:prstGeom>
            <a:solidFill>
              <a:srgbClr val="FFCC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37" name="Rectangle 120"/>
            <p:cNvSpPr/>
            <p:nvPr/>
          </p:nvSpPr>
          <p:spPr>
            <a:xfrm rot="10800000" flipH="1">
              <a:off x="-1" y="0"/>
              <a:ext cx="247747" cy="182563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43" name="Group 121"/>
          <p:cNvGrpSpPr/>
          <p:nvPr/>
        </p:nvGrpSpPr>
        <p:grpSpPr>
          <a:xfrm>
            <a:off x="12478391" y="5589587"/>
            <a:ext cx="986752" cy="182563"/>
            <a:chOff x="0" y="0"/>
            <a:chExt cx="986751" cy="182562"/>
          </a:xfrm>
        </p:grpSpPr>
        <p:sp>
          <p:nvSpPr>
            <p:cNvPr id="139" name="Rectangle 122"/>
            <p:cNvSpPr/>
            <p:nvPr/>
          </p:nvSpPr>
          <p:spPr>
            <a:xfrm rot="10800000" flipH="1">
              <a:off x="247746" y="0"/>
              <a:ext cx="245630" cy="182563"/>
            </a:xfrm>
            <a:prstGeom prst="rect">
              <a:avLst/>
            </a:prstGeom>
            <a:solidFill>
              <a:srgbClr val="0066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40" name="Rectangle 123"/>
            <p:cNvSpPr/>
            <p:nvPr/>
          </p:nvSpPr>
          <p:spPr>
            <a:xfrm rot="10800000" flipH="1">
              <a:off x="493375" y="0"/>
              <a:ext cx="245630" cy="182563"/>
            </a:xfrm>
            <a:prstGeom prst="rect">
              <a:avLst/>
            </a:prstGeom>
            <a:solidFill>
              <a:srgbClr val="99CC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41" name="Rectangle 124"/>
            <p:cNvSpPr/>
            <p:nvPr/>
          </p:nvSpPr>
          <p:spPr>
            <a:xfrm rot="10800000" flipH="1">
              <a:off x="739005" y="0"/>
              <a:ext cx="247747" cy="182563"/>
            </a:xfrm>
            <a:prstGeom prst="rect">
              <a:avLst/>
            </a:prstGeom>
            <a:solidFill>
              <a:srgbClr val="CCCC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42" name="Rectangle 125"/>
            <p:cNvSpPr/>
            <p:nvPr/>
          </p:nvSpPr>
          <p:spPr>
            <a:xfrm rot="10800000" flipH="1">
              <a:off x="-1" y="0"/>
              <a:ext cx="247747" cy="182563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48" name="Group 126"/>
          <p:cNvGrpSpPr/>
          <p:nvPr/>
        </p:nvGrpSpPr>
        <p:grpSpPr>
          <a:xfrm>
            <a:off x="12478391" y="5805487"/>
            <a:ext cx="986752" cy="182563"/>
            <a:chOff x="0" y="0"/>
            <a:chExt cx="986751" cy="182562"/>
          </a:xfrm>
        </p:grpSpPr>
        <p:sp>
          <p:nvSpPr>
            <p:cNvPr id="144" name="Rectangle 127"/>
            <p:cNvSpPr/>
            <p:nvPr/>
          </p:nvSpPr>
          <p:spPr>
            <a:xfrm rot="10800000" flipH="1">
              <a:off x="247746" y="0"/>
              <a:ext cx="245630" cy="182563"/>
            </a:xfrm>
            <a:prstGeom prst="rect">
              <a:avLst/>
            </a:prstGeom>
            <a:solidFill>
              <a:srgbClr val="0099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45" name="Rectangle 128"/>
            <p:cNvSpPr/>
            <p:nvPr/>
          </p:nvSpPr>
          <p:spPr>
            <a:xfrm rot="10800000" flipH="1">
              <a:off x="493375" y="0"/>
              <a:ext cx="245630" cy="182563"/>
            </a:xfrm>
            <a:prstGeom prst="rect">
              <a:avLst/>
            </a:prstGeom>
            <a:solidFill>
              <a:srgbClr val="CCFF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46" name="Rectangle 129"/>
            <p:cNvSpPr/>
            <p:nvPr/>
          </p:nvSpPr>
          <p:spPr>
            <a:xfrm rot="10800000" flipH="1">
              <a:off x="739005" y="0"/>
              <a:ext cx="247747" cy="182563"/>
            </a:xfrm>
            <a:prstGeom prst="rect">
              <a:avLst/>
            </a:prstGeom>
            <a:solidFill>
              <a:srgbClr val="99CC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47" name="Rectangle 130"/>
            <p:cNvSpPr/>
            <p:nvPr/>
          </p:nvSpPr>
          <p:spPr>
            <a:xfrm rot="10800000" flipH="1">
              <a:off x="-1" y="0"/>
              <a:ext cx="247747" cy="182563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53" name="Group 131"/>
          <p:cNvGrpSpPr/>
          <p:nvPr/>
        </p:nvGrpSpPr>
        <p:grpSpPr>
          <a:xfrm>
            <a:off x="12478391" y="6165851"/>
            <a:ext cx="986752" cy="182564"/>
            <a:chOff x="0" y="0"/>
            <a:chExt cx="986751" cy="182563"/>
          </a:xfrm>
        </p:grpSpPr>
        <p:sp>
          <p:nvSpPr>
            <p:cNvPr id="149" name="Rectangle 132"/>
            <p:cNvSpPr/>
            <p:nvPr/>
          </p:nvSpPr>
          <p:spPr>
            <a:xfrm rot="10800000" flipH="1">
              <a:off x="247746" y="-1"/>
              <a:ext cx="245630" cy="182565"/>
            </a:xfrm>
            <a:prstGeom prst="rect">
              <a:avLst/>
            </a:prstGeom>
            <a:solidFill>
              <a:srgbClr val="FF9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50" name="Rectangle 133"/>
            <p:cNvSpPr/>
            <p:nvPr/>
          </p:nvSpPr>
          <p:spPr>
            <a:xfrm rot="10800000" flipH="1">
              <a:off x="493375" y="-1"/>
              <a:ext cx="245630" cy="182565"/>
            </a:xfrm>
            <a:prstGeom prst="rect">
              <a:avLst/>
            </a:prstGeom>
            <a:solidFill>
              <a:srgbClr val="FFCC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51" name="Rectangle 134"/>
            <p:cNvSpPr/>
            <p:nvPr/>
          </p:nvSpPr>
          <p:spPr>
            <a:xfrm rot="10800000" flipH="1">
              <a:off x="739005" y="-1"/>
              <a:ext cx="247747" cy="182565"/>
            </a:xfrm>
            <a:prstGeom prst="rect">
              <a:avLst/>
            </a:prstGeom>
            <a:solidFill>
              <a:srgbClr val="FFCC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52" name="Rectangle 135"/>
            <p:cNvSpPr/>
            <p:nvPr/>
          </p:nvSpPr>
          <p:spPr>
            <a:xfrm rot="10800000" flipH="1">
              <a:off x="-1" y="-1"/>
              <a:ext cx="247747" cy="182565"/>
            </a:xfrm>
            <a:prstGeom prst="rect">
              <a:avLst/>
            </a:prstGeom>
            <a:solidFill>
              <a:srgbClr val="7777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58" name="Group 136"/>
          <p:cNvGrpSpPr/>
          <p:nvPr/>
        </p:nvGrpSpPr>
        <p:grpSpPr>
          <a:xfrm>
            <a:off x="12478391" y="6391276"/>
            <a:ext cx="986752" cy="182564"/>
            <a:chOff x="0" y="0"/>
            <a:chExt cx="986751" cy="182563"/>
          </a:xfrm>
        </p:grpSpPr>
        <p:sp>
          <p:nvSpPr>
            <p:cNvPr id="154" name="Rectangle 137"/>
            <p:cNvSpPr/>
            <p:nvPr/>
          </p:nvSpPr>
          <p:spPr>
            <a:xfrm rot="10800000" flipH="1">
              <a:off x="247746" y="-1"/>
              <a:ext cx="245630" cy="182565"/>
            </a:xfrm>
            <a:prstGeom prst="rect">
              <a:avLst/>
            </a:prstGeom>
            <a:solidFill>
              <a:srgbClr val="0066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55" name="Rectangle 138"/>
            <p:cNvSpPr/>
            <p:nvPr/>
          </p:nvSpPr>
          <p:spPr>
            <a:xfrm rot="10800000" flipH="1">
              <a:off x="493375" y="-1"/>
              <a:ext cx="245630" cy="182565"/>
            </a:xfrm>
            <a:prstGeom prst="rect">
              <a:avLst/>
            </a:prstGeom>
            <a:solidFill>
              <a:srgbClr val="99CC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56" name="Rectangle 139"/>
            <p:cNvSpPr/>
            <p:nvPr/>
          </p:nvSpPr>
          <p:spPr>
            <a:xfrm rot="10800000" flipH="1">
              <a:off x="739005" y="-1"/>
              <a:ext cx="247747" cy="182565"/>
            </a:xfrm>
            <a:prstGeom prst="rect">
              <a:avLst/>
            </a:prstGeom>
            <a:solidFill>
              <a:srgbClr val="CCCC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57" name="Rectangle 140"/>
            <p:cNvSpPr/>
            <p:nvPr/>
          </p:nvSpPr>
          <p:spPr>
            <a:xfrm rot="10800000" flipH="1">
              <a:off x="-1" y="-1"/>
              <a:ext cx="247747" cy="182565"/>
            </a:xfrm>
            <a:prstGeom prst="rect">
              <a:avLst/>
            </a:prstGeom>
            <a:solidFill>
              <a:srgbClr val="7777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63" name="Group 141"/>
          <p:cNvGrpSpPr/>
          <p:nvPr/>
        </p:nvGrpSpPr>
        <p:grpSpPr>
          <a:xfrm>
            <a:off x="12478391" y="6615113"/>
            <a:ext cx="986752" cy="182563"/>
            <a:chOff x="0" y="0"/>
            <a:chExt cx="986751" cy="182562"/>
          </a:xfrm>
        </p:grpSpPr>
        <p:sp>
          <p:nvSpPr>
            <p:cNvPr id="159" name="Rectangle 142"/>
            <p:cNvSpPr/>
            <p:nvPr/>
          </p:nvSpPr>
          <p:spPr>
            <a:xfrm rot="10800000" flipH="1">
              <a:off x="247746" y="0"/>
              <a:ext cx="245630" cy="182563"/>
            </a:xfrm>
            <a:prstGeom prst="rect">
              <a:avLst/>
            </a:prstGeom>
            <a:solidFill>
              <a:srgbClr val="FF9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60" name="Rectangle 143"/>
            <p:cNvSpPr/>
            <p:nvPr/>
          </p:nvSpPr>
          <p:spPr>
            <a:xfrm rot="10800000" flipH="1">
              <a:off x="493375" y="0"/>
              <a:ext cx="245630" cy="182563"/>
            </a:xfrm>
            <a:prstGeom prst="rect">
              <a:avLst/>
            </a:prstGeom>
            <a:solidFill>
              <a:srgbClr val="FFCC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61" name="Rectangle 144"/>
            <p:cNvSpPr/>
            <p:nvPr/>
          </p:nvSpPr>
          <p:spPr>
            <a:xfrm rot="10800000" flipH="1">
              <a:off x="739005" y="0"/>
              <a:ext cx="247747" cy="182563"/>
            </a:xfrm>
            <a:prstGeom prst="rect">
              <a:avLst/>
            </a:prstGeom>
            <a:solidFill>
              <a:srgbClr val="FFCC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62" name="Rectangle 145"/>
            <p:cNvSpPr/>
            <p:nvPr/>
          </p:nvSpPr>
          <p:spPr>
            <a:xfrm rot="10800000" flipH="1">
              <a:off x="-1" y="0"/>
              <a:ext cx="247747" cy="182563"/>
            </a:xfrm>
            <a:prstGeom prst="rect">
              <a:avLst/>
            </a:prstGeom>
            <a:solidFill>
              <a:srgbClr val="7777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pic>
        <p:nvPicPr>
          <p:cNvPr id="164" name="图片 80" descr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8200" y="6391276"/>
            <a:ext cx="1269076" cy="271154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Title Text"/>
          <p:cNvSpPr txBox="1">
            <a:spLocks noGrp="1"/>
          </p:cNvSpPr>
          <p:nvPr>
            <p:ph type="title"/>
          </p:nvPr>
        </p:nvSpPr>
        <p:spPr>
          <a:xfrm>
            <a:off x="539999" y="179808"/>
            <a:ext cx="10980002" cy="468001"/>
          </a:xfrm>
          <a:prstGeom prst="rect">
            <a:avLst/>
          </a:prstGeom>
        </p:spPr>
        <p:txBody>
          <a:bodyPr lIns="40068" tIns="40068" rIns="40068" bIns="40068">
            <a:normAutofit/>
          </a:bodyPr>
          <a:lstStyle>
            <a:lvl1pPr defTabSz="801687">
              <a:lnSpc>
                <a:spcPct val="100000"/>
              </a:lnSpc>
              <a:defRPr sz="2600">
                <a:solidFill>
                  <a:srgbClr val="99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66" name="Body Level One…"/>
          <p:cNvSpPr txBox="1">
            <a:spLocks noGrp="1"/>
          </p:cNvSpPr>
          <p:nvPr>
            <p:ph type="body" idx="1"/>
          </p:nvPr>
        </p:nvSpPr>
        <p:spPr>
          <a:xfrm>
            <a:off x="539999" y="719999"/>
            <a:ext cx="10980002" cy="5040002"/>
          </a:xfrm>
          <a:prstGeom prst="rect">
            <a:avLst/>
          </a:prstGeom>
        </p:spPr>
        <p:txBody>
          <a:bodyPr lIns="45691" tIns="45691" rIns="45691" bIns="45691">
            <a:normAutofit/>
          </a:bodyPr>
          <a:lstStyle>
            <a:lvl1pPr marL="457200" indent="-457200" defTabSz="801687">
              <a:lnSpc>
                <a:spcPct val="150000"/>
              </a:lnSpc>
              <a:spcBef>
                <a:spcPts val="400"/>
              </a:spcBef>
              <a:buClr>
                <a:srgbClr val="990000"/>
              </a:buClr>
              <a:buSzPct val="75000"/>
              <a:buChar char="■"/>
              <a:defRPr sz="2000" b="1">
                <a:solidFill>
                  <a:srgbClr val="000000"/>
                </a:solidFill>
                <a:latin typeface="华文细黑"/>
                <a:ea typeface="华文细黑"/>
                <a:cs typeface="华文细黑"/>
                <a:sym typeface="华文细黑"/>
              </a:defRPr>
            </a:lvl1pPr>
            <a:lvl2pPr marL="914400" indent="-457200" defTabSz="801687">
              <a:lnSpc>
                <a:spcPct val="150000"/>
              </a:lnSpc>
              <a:spcBef>
                <a:spcPts val="400"/>
              </a:spcBef>
              <a:buClr>
                <a:srgbClr val="990000"/>
              </a:buClr>
              <a:buSzPct val="65000"/>
              <a:buChar char="►"/>
              <a:defRPr sz="2000" b="1">
                <a:solidFill>
                  <a:srgbClr val="000000"/>
                </a:solidFill>
                <a:latin typeface="华文细黑"/>
                <a:ea typeface="华文细黑"/>
                <a:cs typeface="华文细黑"/>
                <a:sym typeface="华文细黑"/>
              </a:defRPr>
            </a:lvl2pPr>
            <a:lvl3pPr marL="1422400" indent="-508000" defTabSz="801687">
              <a:lnSpc>
                <a:spcPct val="150000"/>
              </a:lnSpc>
              <a:spcBef>
                <a:spcPts val="400"/>
              </a:spcBef>
              <a:buClr>
                <a:srgbClr val="990000"/>
              </a:buClr>
              <a:buSzPct val="65000"/>
              <a:buChar char="●"/>
              <a:defRPr sz="2000" b="1">
                <a:solidFill>
                  <a:srgbClr val="000000"/>
                </a:solidFill>
                <a:latin typeface="华文细黑"/>
                <a:ea typeface="华文细黑"/>
                <a:cs typeface="华文细黑"/>
                <a:sym typeface="华文细黑"/>
              </a:defRPr>
            </a:lvl3pPr>
            <a:lvl4pPr marL="1487487" indent="-285750" defTabSz="801687">
              <a:lnSpc>
                <a:spcPct val="150000"/>
              </a:lnSpc>
              <a:spcBef>
                <a:spcPts val="400"/>
              </a:spcBef>
              <a:buClr>
                <a:srgbClr val="990000"/>
              </a:buClr>
              <a:buSzPct val="100000"/>
              <a:buChar char="–"/>
              <a:defRPr sz="2000" b="1">
                <a:solidFill>
                  <a:srgbClr val="000000"/>
                </a:solidFill>
                <a:latin typeface="华文细黑"/>
                <a:ea typeface="华文细黑"/>
                <a:cs typeface="华文细黑"/>
                <a:sym typeface="华文细黑"/>
              </a:defRPr>
            </a:lvl4pPr>
            <a:lvl5pPr marL="1937808" indent="-336021" defTabSz="801687">
              <a:lnSpc>
                <a:spcPct val="150000"/>
              </a:lnSpc>
              <a:spcBef>
                <a:spcPts val="400"/>
              </a:spcBef>
              <a:buClr>
                <a:srgbClr val="990000"/>
              </a:buClr>
              <a:buSzPct val="100000"/>
              <a:buChar char="~"/>
              <a:defRPr sz="2000" b="1">
                <a:solidFill>
                  <a:srgbClr val="000000"/>
                </a:solidFill>
                <a:latin typeface="华文细黑"/>
                <a:ea typeface="华文细黑"/>
                <a:cs typeface="华文细黑"/>
                <a:sym typeface="华文细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2"/>
          <p:cNvSpPr txBox="1"/>
          <p:nvPr/>
        </p:nvSpPr>
        <p:spPr>
          <a:xfrm>
            <a:off x="1141187" y="6356939"/>
            <a:ext cx="1372030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088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1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2" y="6402809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46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92" name="Group 87"/>
          <p:cNvGrpSpPr/>
          <p:nvPr/>
        </p:nvGrpSpPr>
        <p:grpSpPr>
          <a:xfrm>
            <a:off x="12290472" y="2608801"/>
            <a:ext cx="1963324" cy="4250104"/>
            <a:chOff x="0" y="0"/>
            <a:chExt cx="1963322" cy="4250103"/>
          </a:xfrm>
        </p:grpSpPr>
        <p:grpSp>
          <p:nvGrpSpPr>
            <p:cNvPr id="178" name="矩形 13"/>
            <p:cNvGrpSpPr/>
            <p:nvPr/>
          </p:nvGrpSpPr>
          <p:grpSpPr>
            <a:xfrm>
              <a:off x="7529" y="1209546"/>
              <a:ext cx="476161" cy="399691"/>
              <a:chOff x="0" y="0"/>
              <a:chExt cx="476159" cy="399689"/>
            </a:xfrm>
          </p:grpSpPr>
          <p:sp>
            <p:nvSpPr>
              <p:cNvPr id="17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77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179" name="文本框 15"/>
            <p:cNvSpPr txBox="1"/>
            <p:nvPr/>
          </p:nvSpPr>
          <p:spPr>
            <a:xfrm>
              <a:off x="5316" y="1048774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088"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182" name="矩形 13"/>
            <p:cNvGrpSpPr/>
            <p:nvPr/>
          </p:nvGrpSpPr>
          <p:grpSpPr>
            <a:xfrm>
              <a:off x="505809" y="1209546"/>
              <a:ext cx="476161" cy="399691"/>
              <a:chOff x="0" y="0"/>
              <a:chExt cx="476159" cy="399689"/>
            </a:xfrm>
          </p:grpSpPr>
          <p:sp>
            <p:nvSpPr>
              <p:cNvPr id="180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81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185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89"/>
            </a:xfrm>
          </p:grpSpPr>
          <p:sp>
            <p:nvSpPr>
              <p:cNvPr id="18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84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188" name="矩形 13"/>
            <p:cNvGrpSpPr/>
            <p:nvPr/>
          </p:nvGrpSpPr>
          <p:grpSpPr>
            <a:xfrm>
              <a:off x="505809" y="1654230"/>
              <a:ext cx="476161" cy="399691"/>
              <a:chOff x="0" y="0"/>
              <a:chExt cx="476159" cy="399689"/>
            </a:xfrm>
          </p:grpSpPr>
          <p:sp>
            <p:nvSpPr>
              <p:cNvPr id="18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87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191" name="矩形 13"/>
            <p:cNvGrpSpPr/>
            <p:nvPr/>
          </p:nvGrpSpPr>
          <p:grpSpPr>
            <a:xfrm>
              <a:off x="7529" y="2973566"/>
              <a:ext cx="476161" cy="399691"/>
              <a:chOff x="0" y="0"/>
              <a:chExt cx="476159" cy="399689"/>
            </a:xfrm>
          </p:grpSpPr>
          <p:sp>
            <p:nvSpPr>
              <p:cNvPr id="18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90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194" name="矩形 13"/>
            <p:cNvGrpSpPr/>
            <p:nvPr/>
          </p:nvGrpSpPr>
          <p:grpSpPr>
            <a:xfrm>
              <a:off x="505809" y="2100901"/>
              <a:ext cx="476161" cy="399691"/>
              <a:chOff x="0" y="0"/>
              <a:chExt cx="476159" cy="399689"/>
            </a:xfrm>
          </p:grpSpPr>
          <p:sp>
            <p:nvSpPr>
              <p:cNvPr id="19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3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197" name="矩形 13"/>
            <p:cNvGrpSpPr/>
            <p:nvPr/>
          </p:nvGrpSpPr>
          <p:grpSpPr>
            <a:xfrm>
              <a:off x="5627" y="157250"/>
              <a:ext cx="476161" cy="399691"/>
              <a:chOff x="0" y="0"/>
              <a:chExt cx="476159" cy="399689"/>
            </a:xfrm>
          </p:grpSpPr>
          <p:sp>
            <p:nvSpPr>
              <p:cNvPr id="195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96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198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088"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201" name="矩形 13"/>
            <p:cNvGrpSpPr/>
            <p:nvPr/>
          </p:nvGrpSpPr>
          <p:grpSpPr>
            <a:xfrm>
              <a:off x="5242" y="598261"/>
              <a:ext cx="476161" cy="399691"/>
              <a:chOff x="0" y="0"/>
              <a:chExt cx="476159" cy="399689"/>
            </a:xfrm>
          </p:grpSpPr>
          <p:sp>
            <p:nvSpPr>
              <p:cNvPr id="19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00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204" name="矩形 13"/>
            <p:cNvGrpSpPr/>
            <p:nvPr/>
          </p:nvGrpSpPr>
          <p:grpSpPr>
            <a:xfrm>
              <a:off x="6183" y="1649787"/>
              <a:ext cx="476161" cy="399691"/>
              <a:chOff x="0" y="0"/>
              <a:chExt cx="476159" cy="399689"/>
            </a:xfrm>
          </p:grpSpPr>
          <p:sp>
            <p:nvSpPr>
              <p:cNvPr id="20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03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207" name="矩形 13"/>
            <p:cNvGrpSpPr/>
            <p:nvPr/>
          </p:nvGrpSpPr>
          <p:grpSpPr>
            <a:xfrm>
              <a:off x="6183" y="2533449"/>
              <a:ext cx="476161" cy="399691"/>
              <a:chOff x="0" y="0"/>
              <a:chExt cx="476159" cy="399689"/>
            </a:xfrm>
          </p:grpSpPr>
          <p:sp>
            <p:nvSpPr>
              <p:cNvPr id="205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06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210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89"/>
            </a:xfrm>
          </p:grpSpPr>
          <p:sp>
            <p:nvSpPr>
              <p:cNvPr id="208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09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213" name="矩形 13"/>
            <p:cNvGrpSpPr/>
            <p:nvPr/>
          </p:nvGrpSpPr>
          <p:grpSpPr>
            <a:xfrm>
              <a:off x="511723" y="2973566"/>
              <a:ext cx="476161" cy="399691"/>
              <a:chOff x="0" y="0"/>
              <a:chExt cx="476159" cy="399689"/>
            </a:xfrm>
          </p:grpSpPr>
          <p:sp>
            <p:nvSpPr>
              <p:cNvPr id="211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12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216" name="矩形 13"/>
            <p:cNvGrpSpPr/>
            <p:nvPr/>
          </p:nvGrpSpPr>
          <p:grpSpPr>
            <a:xfrm>
              <a:off x="510377" y="2533449"/>
              <a:ext cx="476161" cy="399691"/>
              <a:chOff x="0" y="0"/>
              <a:chExt cx="476159" cy="399689"/>
            </a:xfrm>
          </p:grpSpPr>
          <p:sp>
            <p:nvSpPr>
              <p:cNvPr id="214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15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219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89"/>
            </a:xfrm>
          </p:grpSpPr>
          <p:sp>
            <p:nvSpPr>
              <p:cNvPr id="217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18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222" name="矩形 13"/>
            <p:cNvGrpSpPr/>
            <p:nvPr/>
          </p:nvGrpSpPr>
          <p:grpSpPr>
            <a:xfrm>
              <a:off x="506750" y="157250"/>
              <a:ext cx="476161" cy="399691"/>
              <a:chOff x="0" y="0"/>
              <a:chExt cx="476159" cy="399689"/>
            </a:xfrm>
          </p:grpSpPr>
          <p:sp>
            <p:nvSpPr>
              <p:cNvPr id="220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21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225" name="矩形 13"/>
            <p:cNvGrpSpPr/>
            <p:nvPr/>
          </p:nvGrpSpPr>
          <p:grpSpPr>
            <a:xfrm>
              <a:off x="506365" y="598261"/>
              <a:ext cx="476161" cy="399691"/>
              <a:chOff x="0" y="0"/>
              <a:chExt cx="476159" cy="399689"/>
            </a:xfrm>
          </p:grpSpPr>
          <p:sp>
            <p:nvSpPr>
              <p:cNvPr id="22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24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228" name="矩形 13"/>
            <p:cNvGrpSpPr/>
            <p:nvPr/>
          </p:nvGrpSpPr>
          <p:grpSpPr>
            <a:xfrm>
              <a:off x="994044" y="1209546"/>
              <a:ext cx="476161" cy="399691"/>
              <a:chOff x="0" y="0"/>
              <a:chExt cx="476159" cy="399689"/>
            </a:xfrm>
          </p:grpSpPr>
          <p:sp>
            <p:nvSpPr>
              <p:cNvPr id="22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27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231" name="矩形 13"/>
            <p:cNvGrpSpPr/>
            <p:nvPr/>
          </p:nvGrpSpPr>
          <p:grpSpPr>
            <a:xfrm>
              <a:off x="994044" y="1654230"/>
              <a:ext cx="476161" cy="399691"/>
              <a:chOff x="0" y="0"/>
              <a:chExt cx="476159" cy="399689"/>
            </a:xfrm>
          </p:grpSpPr>
          <p:sp>
            <p:nvSpPr>
              <p:cNvPr id="22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30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234" name="矩形 13"/>
            <p:cNvGrpSpPr/>
            <p:nvPr/>
          </p:nvGrpSpPr>
          <p:grpSpPr>
            <a:xfrm>
              <a:off x="994044" y="2100901"/>
              <a:ext cx="476161" cy="399691"/>
              <a:chOff x="0" y="0"/>
              <a:chExt cx="476159" cy="399689"/>
            </a:xfrm>
          </p:grpSpPr>
          <p:sp>
            <p:nvSpPr>
              <p:cNvPr id="23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33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237" name="矩形 13"/>
            <p:cNvGrpSpPr/>
            <p:nvPr/>
          </p:nvGrpSpPr>
          <p:grpSpPr>
            <a:xfrm>
              <a:off x="999958" y="2973566"/>
              <a:ext cx="476161" cy="399691"/>
              <a:chOff x="0" y="0"/>
              <a:chExt cx="476159" cy="399689"/>
            </a:xfrm>
          </p:grpSpPr>
          <p:sp>
            <p:nvSpPr>
              <p:cNvPr id="235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36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240" name="矩形 13"/>
            <p:cNvGrpSpPr/>
            <p:nvPr/>
          </p:nvGrpSpPr>
          <p:grpSpPr>
            <a:xfrm>
              <a:off x="998612" y="2533449"/>
              <a:ext cx="476161" cy="399691"/>
              <a:chOff x="0" y="0"/>
              <a:chExt cx="476159" cy="399689"/>
            </a:xfrm>
          </p:grpSpPr>
          <p:sp>
            <p:nvSpPr>
              <p:cNvPr id="238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39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243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89"/>
            </a:xfrm>
          </p:grpSpPr>
          <p:sp>
            <p:nvSpPr>
              <p:cNvPr id="241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42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246" name="矩形 13"/>
            <p:cNvGrpSpPr/>
            <p:nvPr/>
          </p:nvGrpSpPr>
          <p:grpSpPr>
            <a:xfrm>
              <a:off x="994985" y="157250"/>
              <a:ext cx="476161" cy="399691"/>
              <a:chOff x="0" y="0"/>
              <a:chExt cx="476159" cy="399689"/>
            </a:xfrm>
          </p:grpSpPr>
          <p:sp>
            <p:nvSpPr>
              <p:cNvPr id="244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45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249" name="矩形 13"/>
            <p:cNvGrpSpPr/>
            <p:nvPr/>
          </p:nvGrpSpPr>
          <p:grpSpPr>
            <a:xfrm>
              <a:off x="994599" y="598261"/>
              <a:ext cx="476161" cy="399691"/>
              <a:chOff x="0" y="0"/>
              <a:chExt cx="476159" cy="399689"/>
            </a:xfrm>
          </p:grpSpPr>
          <p:sp>
            <p:nvSpPr>
              <p:cNvPr id="247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48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252" name="矩形 13"/>
            <p:cNvGrpSpPr/>
            <p:nvPr/>
          </p:nvGrpSpPr>
          <p:grpSpPr>
            <a:xfrm>
              <a:off x="1481248" y="1209546"/>
              <a:ext cx="476161" cy="399691"/>
              <a:chOff x="0" y="0"/>
              <a:chExt cx="476159" cy="399689"/>
            </a:xfrm>
          </p:grpSpPr>
          <p:sp>
            <p:nvSpPr>
              <p:cNvPr id="250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51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255" name="矩形 13"/>
            <p:cNvGrpSpPr/>
            <p:nvPr/>
          </p:nvGrpSpPr>
          <p:grpSpPr>
            <a:xfrm>
              <a:off x="1481248" y="1654230"/>
              <a:ext cx="476161" cy="399691"/>
              <a:chOff x="0" y="0"/>
              <a:chExt cx="476159" cy="399689"/>
            </a:xfrm>
          </p:grpSpPr>
          <p:sp>
            <p:nvSpPr>
              <p:cNvPr id="25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54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258" name="矩形 13"/>
            <p:cNvGrpSpPr/>
            <p:nvPr/>
          </p:nvGrpSpPr>
          <p:grpSpPr>
            <a:xfrm>
              <a:off x="1481248" y="2100901"/>
              <a:ext cx="476161" cy="399691"/>
              <a:chOff x="0" y="0"/>
              <a:chExt cx="476159" cy="399689"/>
            </a:xfrm>
          </p:grpSpPr>
          <p:sp>
            <p:nvSpPr>
              <p:cNvPr id="25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57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261" name="矩形 13"/>
            <p:cNvGrpSpPr/>
            <p:nvPr/>
          </p:nvGrpSpPr>
          <p:grpSpPr>
            <a:xfrm>
              <a:off x="1487162" y="2973566"/>
              <a:ext cx="476161" cy="399691"/>
              <a:chOff x="0" y="0"/>
              <a:chExt cx="476159" cy="399689"/>
            </a:xfrm>
          </p:grpSpPr>
          <p:sp>
            <p:nvSpPr>
              <p:cNvPr id="25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60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264" name="矩形 13"/>
            <p:cNvGrpSpPr/>
            <p:nvPr/>
          </p:nvGrpSpPr>
          <p:grpSpPr>
            <a:xfrm>
              <a:off x="1485817" y="2533449"/>
              <a:ext cx="476161" cy="399691"/>
              <a:chOff x="0" y="0"/>
              <a:chExt cx="476159" cy="399689"/>
            </a:xfrm>
          </p:grpSpPr>
          <p:sp>
            <p:nvSpPr>
              <p:cNvPr id="26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63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267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89"/>
            </a:xfrm>
          </p:grpSpPr>
          <p:sp>
            <p:nvSpPr>
              <p:cNvPr id="265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66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270" name="矩形 13"/>
            <p:cNvGrpSpPr/>
            <p:nvPr/>
          </p:nvGrpSpPr>
          <p:grpSpPr>
            <a:xfrm>
              <a:off x="1482189" y="157250"/>
              <a:ext cx="476161" cy="399691"/>
              <a:chOff x="0" y="0"/>
              <a:chExt cx="476159" cy="399689"/>
            </a:xfrm>
          </p:grpSpPr>
          <p:sp>
            <p:nvSpPr>
              <p:cNvPr id="268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69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273" name="矩形 13"/>
            <p:cNvGrpSpPr/>
            <p:nvPr/>
          </p:nvGrpSpPr>
          <p:grpSpPr>
            <a:xfrm>
              <a:off x="1481804" y="598261"/>
              <a:ext cx="476161" cy="399691"/>
              <a:chOff x="0" y="0"/>
              <a:chExt cx="476159" cy="399689"/>
            </a:xfrm>
          </p:grpSpPr>
          <p:sp>
            <p:nvSpPr>
              <p:cNvPr id="271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72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276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89"/>
            </a:xfrm>
          </p:grpSpPr>
          <p:sp>
            <p:nvSpPr>
              <p:cNvPr id="274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75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279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89"/>
            </a:xfrm>
          </p:grpSpPr>
          <p:sp>
            <p:nvSpPr>
              <p:cNvPr id="277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78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282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89"/>
            </a:xfrm>
          </p:grpSpPr>
          <p:sp>
            <p:nvSpPr>
              <p:cNvPr id="280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8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285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89"/>
            </a:xfrm>
          </p:grpSpPr>
          <p:sp>
            <p:nvSpPr>
              <p:cNvPr id="283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8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288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89"/>
            </a:xfrm>
          </p:grpSpPr>
          <p:sp>
            <p:nvSpPr>
              <p:cNvPr id="286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87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291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89"/>
            </a:xfrm>
          </p:grpSpPr>
          <p:sp>
            <p:nvSpPr>
              <p:cNvPr id="289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90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293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29175" y="456134"/>
            <a:ext cx="10740640" cy="99340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1187293">
              <a:lnSpc>
                <a:spcPts val="3400"/>
              </a:lnSpc>
              <a:defRPr sz="3100">
                <a:solidFill>
                  <a:srgbClr val="1D1D1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593648" defTabSz="1187293">
              <a:lnSpc>
                <a:spcPts val="3400"/>
              </a:lnSpc>
              <a:defRPr sz="3100">
                <a:solidFill>
                  <a:srgbClr val="1D1D1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1187293" defTabSz="1187293">
              <a:lnSpc>
                <a:spcPts val="3400"/>
              </a:lnSpc>
              <a:defRPr sz="3100">
                <a:solidFill>
                  <a:srgbClr val="1D1D1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1780942" defTabSz="1187293">
              <a:lnSpc>
                <a:spcPts val="3400"/>
              </a:lnSpc>
              <a:defRPr sz="3100">
                <a:solidFill>
                  <a:srgbClr val="1D1D1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2374588" defTabSz="1187293">
              <a:lnSpc>
                <a:spcPts val="3400"/>
              </a:lnSpc>
              <a:defRPr sz="3100">
                <a:solidFill>
                  <a:srgbClr val="1D1D1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r>
              <a:t>单击此处添加标题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53206" y="1402064"/>
            <a:ext cx="3829594" cy="769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800"/>
            </a:lvl1pPr>
          </a:lstStyle>
          <a:p>
            <a:r>
              <a:t>Thank you.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</p:sldLayoutIdLst>
  <p:transition spd="med"/>
  <p:txStyles>
    <p:titleStyle>
      <a:lvl1pPr marL="0" marR="0" indent="0" algn="l" defTabSz="914400" rtl="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1D1D1A"/>
          </a:solidFill>
          <a:uFillTx/>
          <a:latin typeface="Microsoft YaHei"/>
          <a:ea typeface="Microsoft YaHei"/>
          <a:cs typeface="Microsoft YaHei"/>
          <a:sym typeface="Microsoft YaHei"/>
        </a:defRPr>
      </a:lvl1pPr>
      <a:lvl2pPr marL="0" marR="0" indent="0" algn="l" defTabSz="914400" rtl="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1D1D1A"/>
          </a:solidFill>
          <a:uFillTx/>
          <a:latin typeface="Microsoft YaHei"/>
          <a:ea typeface="Microsoft YaHei"/>
          <a:cs typeface="Microsoft YaHei"/>
          <a:sym typeface="Microsoft YaHei"/>
        </a:defRPr>
      </a:lvl2pPr>
      <a:lvl3pPr marL="0" marR="0" indent="0" algn="l" defTabSz="914400" rtl="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1D1D1A"/>
          </a:solidFill>
          <a:uFillTx/>
          <a:latin typeface="Microsoft YaHei"/>
          <a:ea typeface="Microsoft YaHei"/>
          <a:cs typeface="Microsoft YaHei"/>
          <a:sym typeface="Microsoft YaHei"/>
        </a:defRPr>
      </a:lvl3pPr>
      <a:lvl4pPr marL="0" marR="0" indent="0" algn="l" defTabSz="914400" rtl="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1D1D1A"/>
          </a:solidFill>
          <a:uFillTx/>
          <a:latin typeface="Microsoft YaHei"/>
          <a:ea typeface="Microsoft YaHei"/>
          <a:cs typeface="Microsoft YaHei"/>
          <a:sym typeface="Microsoft YaHei"/>
        </a:defRPr>
      </a:lvl4pPr>
      <a:lvl5pPr marL="0" marR="0" indent="0" algn="l" defTabSz="914400" rtl="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1D1D1A"/>
          </a:solidFill>
          <a:uFillTx/>
          <a:latin typeface="Microsoft YaHei"/>
          <a:ea typeface="Microsoft YaHei"/>
          <a:cs typeface="Microsoft YaHei"/>
          <a:sym typeface="Microsoft YaHei"/>
        </a:defRPr>
      </a:lvl5pPr>
      <a:lvl6pPr marL="0" marR="0" indent="0" algn="l" defTabSz="914400" rtl="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1D1D1A"/>
          </a:solidFill>
          <a:uFillTx/>
          <a:latin typeface="Microsoft YaHei"/>
          <a:ea typeface="Microsoft YaHei"/>
          <a:cs typeface="Microsoft YaHei"/>
          <a:sym typeface="Microsoft YaHei"/>
        </a:defRPr>
      </a:lvl6pPr>
      <a:lvl7pPr marL="0" marR="0" indent="0" algn="l" defTabSz="914400" rtl="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1D1D1A"/>
          </a:solidFill>
          <a:uFillTx/>
          <a:latin typeface="Microsoft YaHei"/>
          <a:ea typeface="Microsoft YaHei"/>
          <a:cs typeface="Microsoft YaHei"/>
          <a:sym typeface="Microsoft YaHei"/>
        </a:defRPr>
      </a:lvl7pPr>
      <a:lvl8pPr marL="0" marR="0" indent="0" algn="l" defTabSz="914400" rtl="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1D1D1A"/>
          </a:solidFill>
          <a:uFillTx/>
          <a:latin typeface="Microsoft YaHei"/>
          <a:ea typeface="Microsoft YaHei"/>
          <a:cs typeface="Microsoft YaHei"/>
          <a:sym typeface="Microsoft YaHei"/>
        </a:defRPr>
      </a:lvl8pPr>
      <a:lvl9pPr marL="0" marR="0" indent="0" algn="l" defTabSz="914400" rtl="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1D1D1A"/>
          </a:solidFill>
          <a:uFillTx/>
          <a:latin typeface="Microsoft YaHei"/>
          <a:ea typeface="Microsoft YaHei"/>
          <a:cs typeface="Microsoft YaHei"/>
          <a:sym typeface="Microsoft YaHei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rgbClr val="1D1D1B"/>
          </a:solidFill>
          <a:uFillTx/>
          <a:latin typeface="Arial"/>
          <a:ea typeface="Arial"/>
          <a:cs typeface="Arial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rgbClr val="1D1D1B"/>
          </a:solidFill>
          <a:uFillTx/>
          <a:latin typeface="Arial"/>
          <a:ea typeface="Arial"/>
          <a:cs typeface="Arial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rgbClr val="1D1D1B"/>
          </a:solidFill>
          <a:uFillTx/>
          <a:latin typeface="Arial"/>
          <a:ea typeface="Arial"/>
          <a:cs typeface="Arial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rgbClr val="1D1D1B"/>
          </a:solidFill>
          <a:uFillTx/>
          <a:latin typeface="Arial"/>
          <a:ea typeface="Arial"/>
          <a:cs typeface="Arial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rgbClr val="1D1D1B"/>
          </a:solidFill>
          <a:uFillTx/>
          <a:latin typeface="Arial"/>
          <a:ea typeface="Arial"/>
          <a:cs typeface="Arial"/>
          <a:sym typeface="Arial"/>
        </a:defRPr>
      </a:lvl5pPr>
      <a:lvl6pPr marL="2413000" marR="0" indent="-127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000" b="0" i="0" u="none" strike="noStrike" cap="none" spc="0" baseline="0">
          <a:solidFill>
            <a:srgbClr val="1D1D1B"/>
          </a:solidFill>
          <a:uFillTx/>
          <a:latin typeface="Arial"/>
          <a:ea typeface="Arial"/>
          <a:cs typeface="Arial"/>
          <a:sym typeface="Arial"/>
        </a:defRPr>
      </a:lvl6pPr>
      <a:lvl7pPr marL="2870200" marR="0" indent="-127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000" b="0" i="0" u="none" strike="noStrike" cap="none" spc="0" baseline="0">
          <a:solidFill>
            <a:srgbClr val="1D1D1B"/>
          </a:solidFill>
          <a:uFillTx/>
          <a:latin typeface="Arial"/>
          <a:ea typeface="Arial"/>
          <a:cs typeface="Arial"/>
          <a:sym typeface="Arial"/>
        </a:defRPr>
      </a:lvl7pPr>
      <a:lvl8pPr marL="3327400" marR="0" indent="-127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000" b="0" i="0" u="none" strike="noStrike" cap="none" spc="0" baseline="0">
          <a:solidFill>
            <a:srgbClr val="1D1D1B"/>
          </a:solidFill>
          <a:uFillTx/>
          <a:latin typeface="Arial"/>
          <a:ea typeface="Arial"/>
          <a:cs typeface="Arial"/>
          <a:sym typeface="Arial"/>
        </a:defRPr>
      </a:lvl8pPr>
      <a:lvl9pPr marL="3784600" marR="0" indent="-127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000" b="0" i="0" u="none" strike="noStrike" cap="none" spc="0" baseline="0">
          <a:solidFill>
            <a:srgbClr val="1D1D1B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40" algn="r" defTabSz="9144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77" algn="r" defTabSz="9144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718" algn="r" defTabSz="9144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956" algn="r" defTabSz="9144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195" algn="r" defTabSz="9144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435" algn="r" defTabSz="9144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674" algn="r" defTabSz="9144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913" algn="r" defTabSz="9144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s://decrypt.co/82992/nfts-key-accessing-metaverse-beyond" TargetMode="Externa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dahleh.lids.mit.edu/wp-content/uploads/2011/09/2005-Maneuver-BasedMotionPlanningForNonlinearSystemsWithSymmetries.pdf" TargetMode="External"/><Relationship Id="rId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gif"/><Relationship Id="rId3" Type="http://schemas.openxmlformats.org/officeDocument/2006/relationships/image" Target="../media/image63.png"/><Relationship Id="rId7" Type="http://schemas.openxmlformats.org/officeDocument/2006/relationships/hyperlink" Target="https://en.wikipedia.org/wiki/File:HomotopySmall.gif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64.png"/><Relationship Id="rId9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hyperlink" Target="https://en.wikipedia.org/wiki/File:HomotopySmall.gif" TargetMode="Externa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lanetmath.org/manysortedstructure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is-the-meaning-of-the-diagram-for-the-product-in-category-theory-Why-do-the-arrows-point-in-the-ways-they-point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hyperlink" Target="https://bartoszmilewski.com/2019/07/03/programming-with-universal-constructions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2.xml"/><Relationship Id="rId6" Type="http://schemas.openxmlformats.org/officeDocument/2006/relationships/hyperlink" Target="http://homepage.divms.uiowa.edu/~slonnegr/plf/Book/Chapter10.pdf" TargetMode="External"/><Relationship Id="rId5" Type="http://schemas.openxmlformats.org/officeDocument/2006/relationships/hyperlink" Target="http://homepage.divms.uiowa.edu/~slonnegr/plf/Book/" TargetMode="External"/><Relationship Id="rId4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xlp.pub/" TargetMode="External"/><Relationship Id="rId2" Type="http://schemas.openxmlformats.org/officeDocument/2006/relationships/hyperlink" Target="mailto:koo0905@gmail.com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www.youtube.com/watch?v=WhYFIA7Ygjw&amp;list=PLlWULwPzrppVYesREEHJDeYftNLqajvzs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eg"/><Relationship Id="rId3" Type="http://schemas.openxmlformats.org/officeDocument/2006/relationships/image" Target="../media/image91.png"/><Relationship Id="rId7" Type="http://schemas.openxmlformats.org/officeDocument/2006/relationships/image" Target="../media/image92.png"/><Relationship Id="rId12" Type="http://schemas.openxmlformats.org/officeDocument/2006/relationships/image" Target="../media/image9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://web.mit.edu/16.399/www/lecture_03-proofs/Cousot_MIT_2005_Course_03_4-1.pdf" TargetMode="External"/><Relationship Id="rId11" Type="http://schemas.openxmlformats.org/officeDocument/2006/relationships/hyperlink" Target="https://en.wikipedia.org/wiki/Radhia_Cousot" TargetMode="External"/><Relationship Id="rId5" Type="http://schemas.openxmlformats.org/officeDocument/2006/relationships/hyperlink" Target="http://web.mit.edu/16.399/www/lecture_15-approximation/Cousot_MIT_2005_Course_15_4-1.pdf" TargetMode="External"/><Relationship Id="rId10" Type="http://schemas.openxmlformats.org/officeDocument/2006/relationships/image" Target="../media/image94.jpeg"/><Relationship Id="rId4" Type="http://schemas.openxmlformats.org/officeDocument/2006/relationships/hyperlink" Target="https://xlp.pub/index.php/Soundness" TargetMode="External"/><Relationship Id="rId9" Type="http://schemas.openxmlformats.org/officeDocument/2006/relationships/hyperlink" Target="https://en.wikipedia.org/wiki/Patrick_Cousot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7cPtCpyBPNI" TargetMode="External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hyperlink" Target="https://www.pkc.pub/index.php/Paper/Outline_of_a_Mathematical_Theory_of_Computation" TargetMode="Externa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8.png"/><Relationship Id="rId5" Type="http://schemas.openxmlformats.org/officeDocument/2006/relationships/image" Target="../media/image97.jpeg"/><Relationship Id="rId4" Type="http://schemas.openxmlformats.org/officeDocument/2006/relationships/hyperlink" Target="https://en.wikipedia.org/wiki/Dana_Scott" TargetMode="External"/><Relationship Id="rId9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s://www.wikiwand.com/en/Light_cone" TargetMode="Externa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3.png"/><Relationship Id="rId5" Type="http://schemas.openxmlformats.org/officeDocument/2006/relationships/image" Target="../media/image99.png"/><Relationship Id="rId4" Type="http://schemas.openxmlformats.org/officeDocument/2006/relationships/image" Target="../media/image10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hyperlink" Target="https://youtu.be/7cPtCpyBPNI?t=666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lamport.azurewebsites.net/tla/tla.html" TargetMode="External"/><Relationship Id="rId3" Type="http://schemas.openxmlformats.org/officeDocument/2006/relationships/image" Target="../media/image106.jpeg"/><Relationship Id="rId7" Type="http://schemas.openxmlformats.org/officeDocument/2006/relationships/image" Target="../media/image109.pn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10" Type="http://schemas.openxmlformats.org/officeDocument/2006/relationships/image" Target="../media/image110.png"/><Relationship Id="rId4" Type="http://schemas.openxmlformats.org/officeDocument/2006/relationships/hyperlink" Target="https://lamport.azurewebsites.net/tla/amazon-excerpt.html" TargetMode="External"/><Relationship Id="rId9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hyperlink" Target="https://www.di.ens.fr/~cousot/publications.www/slides-public/SlidesPOPL2014CousotCousot-4-1.pdf" TargetMode="External"/><Relationship Id="rId7" Type="http://schemas.openxmlformats.org/officeDocument/2006/relationships/hyperlink" Target="https://www.youtube.com/watch?v=IBlfJerAcRw" TargetMode="Externa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3.png"/><Relationship Id="rId5" Type="http://schemas.openxmlformats.org/officeDocument/2006/relationships/image" Target="../media/image111.png"/><Relationship Id="rId4" Type="http://schemas.openxmlformats.org/officeDocument/2006/relationships/hyperlink" Target="https://en.wikipedia.org/wiki/Patrick_Cousot" TargetMode="External"/><Relationship Id="rId9" Type="http://schemas.openxmlformats.org/officeDocument/2006/relationships/image" Target="../media/image9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hyperlink" Target="https://en.wikipedia.org/wiki/Electronic_design_automation" TargetMode="External"/><Relationship Id="rId7" Type="http://schemas.openxmlformats.org/officeDocument/2006/relationships/image" Target="../media/image29.jpe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8.gif"/><Relationship Id="rId11" Type="http://schemas.openxmlformats.org/officeDocument/2006/relationships/image" Target="../media/image32.png"/><Relationship Id="rId5" Type="http://schemas.openxmlformats.org/officeDocument/2006/relationships/hyperlink" Target="https://www.absint.com/astree/index.htm" TargetMode="External"/><Relationship Id="rId10" Type="http://schemas.openxmlformats.org/officeDocument/2006/relationships/hyperlink" Target="https://www.paladion.net/devsecops" TargetMode="External"/><Relationship Id="rId4" Type="http://schemas.openxmlformats.org/officeDocument/2006/relationships/image" Target="../media/image27.jpeg"/><Relationship Id="rId9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3" Type="http://schemas.openxmlformats.org/officeDocument/2006/relationships/image" Target="../media/image50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image" Target="../media/image125.png"/><Relationship Id="rId16" Type="http://schemas.openxmlformats.org/officeDocument/2006/relationships/image" Target="../media/image138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29.png"/><Relationship Id="rId11" Type="http://schemas.openxmlformats.org/officeDocument/2006/relationships/image" Target="../media/image134.jpeg"/><Relationship Id="rId5" Type="http://schemas.openxmlformats.org/officeDocument/2006/relationships/image" Target="../media/image128.png"/><Relationship Id="rId15" Type="http://schemas.openxmlformats.org/officeDocument/2006/relationships/image" Target="../media/image102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hyperlink" Target="https://www.pkc.pub/index.php/Personal_Knowledge_Container" TargetMode="Externa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hyperlink" Target="https://www.pkc.pub/index.php/Personal_Knowledge_Container" TargetMode="Externa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1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12" Type="http://schemas.openxmlformats.org/officeDocument/2006/relationships/image" Target="../media/image150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46.png"/><Relationship Id="rId11" Type="http://schemas.openxmlformats.org/officeDocument/2006/relationships/image" Target="../media/image149.png"/><Relationship Id="rId5" Type="http://schemas.openxmlformats.org/officeDocument/2006/relationships/image" Target="../media/image145.png"/><Relationship Id="rId10" Type="http://schemas.openxmlformats.org/officeDocument/2006/relationships/image" Target="../media/image140.png"/><Relationship Id="rId4" Type="http://schemas.openxmlformats.org/officeDocument/2006/relationships/image" Target="../media/image144.png"/><Relationship Id="rId9" Type="http://schemas.openxmlformats.org/officeDocument/2006/relationships/image" Target="../media/image13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57.png"/><Relationship Id="rId18" Type="http://schemas.openxmlformats.org/officeDocument/2006/relationships/image" Target="../media/image162.png"/><Relationship Id="rId26" Type="http://schemas.openxmlformats.org/officeDocument/2006/relationships/hyperlink" Target="https://www.paladion.net/devsecops" TargetMode="External"/><Relationship Id="rId3" Type="http://schemas.openxmlformats.org/officeDocument/2006/relationships/image" Target="../media/image143.png"/><Relationship Id="rId21" Type="http://schemas.openxmlformats.org/officeDocument/2006/relationships/image" Target="../media/image165.png"/><Relationship Id="rId7" Type="http://schemas.openxmlformats.org/officeDocument/2006/relationships/image" Target="../media/image153.png"/><Relationship Id="rId12" Type="http://schemas.openxmlformats.org/officeDocument/2006/relationships/image" Target="../media/image156.png"/><Relationship Id="rId17" Type="http://schemas.openxmlformats.org/officeDocument/2006/relationships/image" Target="../media/image161.png"/><Relationship Id="rId25" Type="http://schemas.openxmlformats.org/officeDocument/2006/relationships/image" Target="../media/image169.png"/><Relationship Id="rId2" Type="http://schemas.openxmlformats.org/officeDocument/2006/relationships/image" Target="../media/image80.png"/><Relationship Id="rId16" Type="http://schemas.openxmlformats.org/officeDocument/2006/relationships/image" Target="../media/image160.png"/><Relationship Id="rId20" Type="http://schemas.openxmlformats.org/officeDocument/2006/relationships/image" Target="../media/image164.png"/><Relationship Id="rId29" Type="http://schemas.openxmlformats.org/officeDocument/2006/relationships/image" Target="../media/image151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48.png"/><Relationship Id="rId11" Type="http://schemas.openxmlformats.org/officeDocument/2006/relationships/image" Target="../media/image134.jpeg"/><Relationship Id="rId24" Type="http://schemas.openxmlformats.org/officeDocument/2006/relationships/image" Target="../media/image168.png"/><Relationship Id="rId5" Type="http://schemas.openxmlformats.org/officeDocument/2006/relationships/image" Target="../media/image150.png"/><Relationship Id="rId15" Type="http://schemas.openxmlformats.org/officeDocument/2006/relationships/image" Target="../media/image159.png"/><Relationship Id="rId23" Type="http://schemas.openxmlformats.org/officeDocument/2006/relationships/image" Target="../media/image167.png"/><Relationship Id="rId28" Type="http://schemas.openxmlformats.org/officeDocument/2006/relationships/image" Target="../media/image149.png"/><Relationship Id="rId10" Type="http://schemas.openxmlformats.org/officeDocument/2006/relationships/image" Target="../media/image129.png"/><Relationship Id="rId19" Type="http://schemas.openxmlformats.org/officeDocument/2006/relationships/image" Target="../media/image163.png"/><Relationship Id="rId4" Type="http://schemas.openxmlformats.org/officeDocument/2006/relationships/image" Target="../media/image152.png"/><Relationship Id="rId9" Type="http://schemas.openxmlformats.org/officeDocument/2006/relationships/image" Target="../media/image155.png"/><Relationship Id="rId14" Type="http://schemas.openxmlformats.org/officeDocument/2006/relationships/image" Target="../media/image158.png"/><Relationship Id="rId22" Type="http://schemas.openxmlformats.org/officeDocument/2006/relationships/image" Target="../media/image166.png"/><Relationship Id="rId27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hyperlink" Target="https://en.wikipedia.org/wiki/Representable_functor" TargetMode="External"/><Relationship Id="rId1" Type="http://schemas.openxmlformats.org/officeDocument/2006/relationships/slideLayout" Target="../slideLayouts/slideLayout22.xml"/><Relationship Id="rId5" Type="http://schemas.openxmlformats.org/officeDocument/2006/relationships/hyperlink" Target="https://bartoszmilewski.com/2015/01/20/functors/" TargetMode="External"/><Relationship Id="rId4" Type="http://schemas.openxmlformats.org/officeDocument/2006/relationships/slide" Target="slide4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://web.mit.edu/16.399/www/lecture_03-proofs/Cousot_MIT_2005_Course_03_4-1.pdf" TargetMode="External"/><Relationship Id="rId5" Type="http://schemas.openxmlformats.org/officeDocument/2006/relationships/hyperlink" Target="http://web.mit.edu/16.399/www/lecture_15-approximation/Cousot_MIT_2005_Course_15_4-1.pdf" TargetMode="External"/><Relationship Id="rId4" Type="http://schemas.openxmlformats.org/officeDocument/2006/relationships/hyperlink" Target="https://xlp.pub/index.php/Soundness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hyperlink" Target="https://www.youtube.com/watch?v=vHHBptK2RUo&amp;t=382s" TargetMode="Externa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73.jpeg"/><Relationship Id="rId4" Type="http://schemas.openxmlformats.org/officeDocument/2006/relationships/image" Target="../media/image17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13" Type="http://schemas.openxmlformats.org/officeDocument/2006/relationships/image" Target="../media/image40.png"/><Relationship Id="rId3" Type="http://schemas.openxmlformats.org/officeDocument/2006/relationships/hyperlink" Target="https://modelica.org/" TargetMode="External"/><Relationship Id="rId7" Type="http://schemas.openxmlformats.org/officeDocument/2006/relationships/hyperlink" Target="https://www.absint.com/" TargetMode="External"/><Relationship Id="rId12" Type="http://schemas.openxmlformats.org/officeDocument/2006/relationships/hyperlink" Target="https://github.com/vangj/jbayes" TargetMode="External"/><Relationship Id="rId2" Type="http://schemas.openxmlformats.org/officeDocument/2006/relationships/image" Target="../media/image34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hyperlink" Target="https://ccl.northwestern.edu/netlogo/" TargetMode="External"/><Relationship Id="rId15" Type="http://schemas.openxmlformats.org/officeDocument/2006/relationships/hyperlink" Target="https://lamport.azurewebsites.net/tla/tla.html" TargetMode="External"/><Relationship Id="rId10" Type="http://schemas.openxmlformats.org/officeDocument/2006/relationships/hyperlink" Target="https://github.com/AlgebraicJulia/Catlab.jl" TargetMode="External"/><Relationship Id="rId4" Type="http://schemas.openxmlformats.org/officeDocument/2006/relationships/image" Target="../media/image35.png"/><Relationship Id="rId9" Type="http://schemas.openxmlformats.org/officeDocument/2006/relationships/image" Target="../media/image38.jpeg"/><Relationship Id="rId14" Type="http://schemas.openxmlformats.org/officeDocument/2006/relationships/hyperlink" Target="http://xlp.pub/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kc.pub/index.php/Special:BookSources/0-201-65697-3" TargetMode="External"/><Relationship Id="rId3" Type="http://schemas.openxmlformats.org/officeDocument/2006/relationships/hyperlink" Target="https://www.pkc.pub/index.php/Special:BookSources/9787520104975" TargetMode="External"/><Relationship Id="rId7" Type="http://schemas.openxmlformats.org/officeDocument/2006/relationships/hyperlink" Target="http://homepage.divms.uiowa.edu/~slonnegr/plf/Book/" TargetMode="External"/><Relationship Id="rId2" Type="http://schemas.openxmlformats.org/officeDocument/2006/relationships/hyperlink" Target="https://en.wikipedia.org/wiki/International_Standard_Book_Number" TargetMode="Externa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www.pkc.pub/index.php/Special:BookSources/978-3-540-65471-1" TargetMode="External"/><Relationship Id="rId5" Type="http://schemas.openxmlformats.org/officeDocument/2006/relationships/hyperlink" Target="https://link.springer.com/book/10.1007/978-3-642-56209-9#authorsandaffiliationsbook" TargetMode="External"/><Relationship Id="rId10" Type="http://schemas.openxmlformats.org/officeDocument/2006/relationships/hyperlink" Target="https://www.jstor.org/stable/1990284?seq=1" TargetMode="External"/><Relationship Id="rId4" Type="http://schemas.openxmlformats.org/officeDocument/2006/relationships/hyperlink" Target="https://dahleh.lids.mit.edu/wp-content/uploads/2011/09/2005-Maneuver-BasedMotionPlanningForNonlinearSystemsWithSymmetries.pdf" TargetMode="External"/><Relationship Id="rId9" Type="http://schemas.openxmlformats.org/officeDocument/2006/relationships/hyperlink" Target="https://www.di.ens.fr/~cousot/publications.www/CousotCousot-POPL-77-ACM-p238--252-1977.pdf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ccl.northwestern.edu/netlogo/" TargetMode="External"/><Relationship Id="rId13" Type="http://schemas.openxmlformats.org/officeDocument/2006/relationships/image" Target="../media/image37.jpeg"/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12" Type="http://schemas.openxmlformats.org/officeDocument/2006/relationships/hyperlink" Target="https://www.absint.com/" TargetMode="External"/><Relationship Id="rId2" Type="http://schemas.openxmlformats.org/officeDocument/2006/relationships/image" Target="../media/image42.jpe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modelica.org/" TargetMode="External"/><Relationship Id="rId11" Type="http://schemas.openxmlformats.org/officeDocument/2006/relationships/image" Target="../media/image45.png"/><Relationship Id="rId5" Type="http://schemas.openxmlformats.org/officeDocument/2006/relationships/image" Target="../media/image38.jpeg"/><Relationship Id="rId15" Type="http://schemas.openxmlformats.org/officeDocument/2006/relationships/hyperlink" Target="https://lamport.azurewebsites.net/tla/tla.html" TargetMode="External"/><Relationship Id="rId10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36.png"/><Relationship Id="rId14" Type="http://schemas.openxmlformats.org/officeDocument/2006/relationships/image" Target="../media/image4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obaltimes.cn/page/202106/1227198.shtml" TargetMode="External"/><Relationship Id="rId2" Type="http://schemas.openxmlformats.org/officeDocument/2006/relationships/hyperlink" Target="https://history.nasa.gov/sp4801-chapter7.pdf" TargetMode="Externa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8.jpeg"/><Relationship Id="rId5" Type="http://schemas.openxmlformats.org/officeDocument/2006/relationships/hyperlink" Target="https://commons.wikimedia.org/wiki/File:Seamans,_von_Braun_and_President_Kennedy_at_Cape_Canaveral_-_GPN-2000-001843.jpg" TargetMode="External"/><Relationship Id="rId4" Type="http://schemas.openxmlformats.org/officeDocument/2006/relationships/image" Target="../media/image4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52.gif"/><Relationship Id="rId7" Type="http://schemas.openxmlformats.org/officeDocument/2006/relationships/hyperlink" Target="https://commons.wikimedia.org/wiki/File:Seamans,_von_Braun_and_President_Kennedy_at_Cape_Canaveral_-_GPN-2000-001843.jpg" TargetMode="External"/><Relationship Id="rId2" Type="http://schemas.openxmlformats.org/officeDocument/2006/relationships/hyperlink" Target="https://history.nasa.gov/SP-4205/ch3-2.html" TargetMode="Externa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3.jpeg"/><Relationship Id="rId5" Type="http://schemas.openxmlformats.org/officeDocument/2006/relationships/hyperlink" Target="https://history.nasa.gov/JFK-Webbconv/pages/backgnd.html" TargetMode="External"/><Relationship Id="rId10" Type="http://schemas.openxmlformats.org/officeDocument/2006/relationships/image" Target="../media/image54.jpeg"/><Relationship Id="rId4" Type="http://schemas.openxmlformats.org/officeDocument/2006/relationships/image" Target="../media/image50.png"/><Relationship Id="rId9" Type="http://schemas.openxmlformats.org/officeDocument/2006/relationships/hyperlink" Target="https://www.youtube.com/watch?v=GmN1wO_24Ao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todoc.com/the-mode-decision-honr-269-i-to-the/" TargetMode="External"/><Relationship Id="rId7" Type="http://schemas.openxmlformats.org/officeDocument/2006/relationships/image" Target="../media/image58.png"/><Relationship Id="rId2" Type="http://schemas.openxmlformats.org/officeDocument/2006/relationships/hyperlink" Target="https://helpiks.org/3-44269.html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0" name="Picture 2" descr="Picture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0"/>
            <a:ext cx="12196766" cy="4784651"/>
          </a:xfrm>
          <a:prstGeom prst="rect">
            <a:avLst/>
          </a:prstGeom>
          <a:ln w="12700">
            <a:miter lim="400000"/>
          </a:ln>
        </p:spPr>
      </p:pic>
      <p:sp>
        <p:nvSpPr>
          <p:cNvPr id="5151" name="Text Placeholder 3"/>
          <p:cNvSpPr txBox="1"/>
          <p:nvPr/>
        </p:nvSpPr>
        <p:spPr>
          <a:xfrm>
            <a:off x="215473" y="6521481"/>
            <a:ext cx="2606870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1000"/>
            </a:lvl1pPr>
          </a:lstStyle>
          <a:p>
            <a:r>
              <a:t>Security Level:</a:t>
            </a:r>
          </a:p>
        </p:txBody>
      </p:sp>
      <p:sp>
        <p:nvSpPr>
          <p:cNvPr id="5152" name="Rectangle 65"/>
          <p:cNvSpPr txBox="1"/>
          <p:nvPr/>
        </p:nvSpPr>
        <p:spPr>
          <a:xfrm>
            <a:off x="3491388" y="5919825"/>
            <a:ext cx="5213985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 defTabSz="914400">
              <a:defRPr>
                <a:solidFill>
                  <a:srgbClr val="1D1D1B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Ben Koo</a:t>
            </a:r>
          </a:p>
          <a:p>
            <a:pPr algn="ctr" defTabSz="914400">
              <a:defRPr>
                <a:solidFill>
                  <a:srgbClr val="1D1D1B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2021-11-</a:t>
            </a:r>
            <a:r>
              <a:rPr lang="en-US" dirty="0"/>
              <a:t>16</a:t>
            </a:r>
            <a:endParaRPr dirty="0"/>
          </a:p>
        </p:txBody>
      </p:sp>
      <p:sp>
        <p:nvSpPr>
          <p:cNvPr id="5153" name="TextBox 2"/>
          <p:cNvSpPr txBox="1"/>
          <p:nvPr/>
        </p:nvSpPr>
        <p:spPr>
          <a:xfrm>
            <a:off x="6496153" y="4846253"/>
            <a:ext cx="5837614" cy="275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000">
                <a:solidFill>
                  <a:srgbClr val="000000"/>
                </a:solidFill>
              </a:defRPr>
            </a:pPr>
            <a:r>
              <a:t>Image credit: </a:t>
            </a:r>
            <a:r>
              <a:rPr b="1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NFTs Will Be Key to Accessing the Metaverse—And Beyond</a:t>
            </a:r>
            <a:r>
              <a:rPr b="1">
                <a:solidFill>
                  <a:srgbClr val="0000CC"/>
                </a:solidFill>
              </a:rPr>
              <a:t> by Shreyansh Singh</a:t>
            </a:r>
          </a:p>
        </p:txBody>
      </p:sp>
      <p:sp>
        <p:nvSpPr>
          <p:cNvPr id="5154" name="TextBox 1"/>
          <p:cNvSpPr txBox="1"/>
          <p:nvPr/>
        </p:nvSpPr>
        <p:spPr>
          <a:xfrm>
            <a:off x="215473" y="419680"/>
            <a:ext cx="11729049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/>
              <a:t>Algebra of Systems (</a:t>
            </a:r>
            <a:r>
              <a:rPr dirty="0" err="1"/>
              <a:t>AoS</a:t>
            </a:r>
            <a:r>
              <a:rPr dirty="0"/>
              <a:t>) as a Meta Language</a:t>
            </a:r>
          </a:p>
          <a:p>
            <a:pPr>
              <a:defRPr sz="2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/>
              <a:t>Theory and Practice of how to Algebraically generate System Solutions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98" y="1548885"/>
            <a:ext cx="4840461" cy="3502389"/>
          </a:xfrm>
          <a:prstGeom prst="rect">
            <a:avLst/>
          </a:prstGeom>
          <a:ln w="12700">
            <a:miter lim="400000"/>
          </a:ln>
        </p:spPr>
      </p:pic>
      <p:sp>
        <p:nvSpPr>
          <p:cNvPr id="5270" name="矩形 1"/>
          <p:cNvSpPr txBox="1"/>
          <p:nvPr/>
        </p:nvSpPr>
        <p:spPr>
          <a:xfrm>
            <a:off x="3123318" y="212692"/>
            <a:ext cx="6458655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 defTabSz="914331">
              <a:defRPr sz="24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Denoting and Representing the Solution Space</a:t>
            </a:r>
          </a:p>
        </p:txBody>
      </p:sp>
      <p:pic>
        <p:nvPicPr>
          <p:cNvPr id="5271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634" y="1548885"/>
            <a:ext cx="3727503" cy="286416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72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004" y="3957642"/>
            <a:ext cx="3727503" cy="2396311"/>
          </a:xfrm>
          <a:prstGeom prst="rect">
            <a:avLst/>
          </a:prstGeom>
          <a:ln w="12700">
            <a:miter lim="400000"/>
          </a:ln>
        </p:spPr>
      </p:pic>
      <p:sp>
        <p:nvSpPr>
          <p:cNvPr id="5273" name="TextBox 5"/>
          <p:cNvSpPr txBox="1"/>
          <p:nvPr/>
        </p:nvSpPr>
        <p:spPr>
          <a:xfrm>
            <a:off x="918413" y="5741134"/>
            <a:ext cx="3591743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Image courtesy: Prof. Edward Crawley</a:t>
            </a:r>
          </a:p>
        </p:txBody>
      </p:sp>
      <p:sp>
        <p:nvSpPr>
          <p:cNvPr id="5274" name="TextBox 1"/>
          <p:cNvSpPr txBox="1"/>
          <p:nvPr/>
        </p:nvSpPr>
        <p:spPr>
          <a:xfrm>
            <a:off x="7368310" y="1260384"/>
            <a:ext cx="3088889" cy="73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5"/>
              </a:rPr>
              <a:t>Maneuver-Based Motion Planning for 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5"/>
              </a:rPr>
              <a:t>Nonlinear Systems With Symmetries</a:t>
            </a: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by Emilio Frazzoli et al., Dec. 2005</a:t>
            </a:r>
          </a:p>
        </p:txBody>
      </p:sp>
      <p:graphicFrame>
        <p:nvGraphicFramePr>
          <p:cNvPr id="5275" name="Table 4"/>
          <p:cNvGraphicFramePr/>
          <p:nvPr/>
        </p:nvGraphicFramePr>
        <p:xfrm>
          <a:off x="9633742" y="2291638"/>
          <a:ext cx="2438401" cy="1208824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945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3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1052"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 b="1">
                          <a:solidFill>
                            <a:srgbClr val="FFFFFF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Acceleration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 b="1">
                          <a:solidFill>
                            <a:srgbClr val="FFFFFF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Motion Type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052"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18C6FF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Constant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18C6FF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Repeatable Motion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052"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FF0000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Non-Constant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FF0000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Finite Maneuver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276" name="TextBox 4"/>
          <p:cNvSpPr txBox="1"/>
          <p:nvPr/>
        </p:nvSpPr>
        <p:spPr>
          <a:xfrm>
            <a:off x="6766478" y="6276021"/>
            <a:ext cx="4292554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Finite State Machine Can be used to Represent Motion Archetypes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8" name="矩形 1"/>
          <p:cNvSpPr txBox="1"/>
          <p:nvPr/>
        </p:nvSpPr>
        <p:spPr>
          <a:xfrm>
            <a:off x="89295" y="223074"/>
            <a:ext cx="12108791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 defTabSz="914331">
              <a:defRPr sz="22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Networks of directed relations can express arithemtics, geometrical projections and data indexing</a:t>
            </a:r>
          </a:p>
        </p:txBody>
      </p:sp>
      <p:pic>
        <p:nvPicPr>
          <p:cNvPr id="527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950" y="1409568"/>
            <a:ext cx="2584540" cy="188547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0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525" y="1378498"/>
            <a:ext cx="1749588" cy="1774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1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45" y="1425578"/>
            <a:ext cx="4324198" cy="1679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2" name="Picture 14" descr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3720" y="1398372"/>
            <a:ext cx="2312912" cy="1774944"/>
          </a:xfrm>
          <a:prstGeom prst="rect">
            <a:avLst/>
          </a:prstGeom>
          <a:ln w="12700">
            <a:miter lim="400000"/>
          </a:ln>
        </p:spPr>
      </p:pic>
      <p:sp>
        <p:nvSpPr>
          <p:cNvPr id="5283" name="TextBox 17"/>
          <p:cNvSpPr txBox="1"/>
          <p:nvPr/>
        </p:nvSpPr>
        <p:spPr>
          <a:xfrm>
            <a:off x="231712" y="6267751"/>
            <a:ext cx="11425869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Image excerpts from Lawever and Schanuel, Conceptual Mathematics: A first introduction to Categories, 2nd Edition, 2009</a:t>
            </a:r>
          </a:p>
        </p:txBody>
      </p:sp>
      <p:sp>
        <p:nvSpPr>
          <p:cNvPr id="5284" name="TextBox 1"/>
          <p:cNvSpPr txBox="1"/>
          <p:nvPr/>
        </p:nvSpPr>
        <p:spPr>
          <a:xfrm>
            <a:off x="2089169" y="724710"/>
            <a:ext cx="9827883" cy="731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1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Arrow(Directed Relations)：“</a:t>
            </a:r>
            <a:r>
              <a:rPr>
                <a:solidFill>
                  <a:srgbClr val="FF0000"/>
                </a:solidFill>
              </a:rPr>
              <a:t>Universal Component</a:t>
            </a:r>
            <a:r>
              <a:t>” of Information Representation </a:t>
            </a:r>
            <a:endParaRPr>
              <a:latin typeface="+mj-lt"/>
              <a:ea typeface="+mj-ea"/>
              <a:cs typeface="+mj-cs"/>
              <a:sym typeface="Calibri"/>
            </a:endParaRPr>
          </a:p>
        </p:txBody>
      </p:sp>
      <p:grpSp>
        <p:nvGrpSpPr>
          <p:cNvPr id="5287" name="Group 2"/>
          <p:cNvGrpSpPr/>
          <p:nvPr/>
        </p:nvGrpSpPr>
        <p:grpSpPr>
          <a:xfrm>
            <a:off x="973035" y="3436858"/>
            <a:ext cx="5530015" cy="2547255"/>
            <a:chOff x="0" y="0"/>
            <a:chExt cx="5530014" cy="2547254"/>
          </a:xfrm>
        </p:grpSpPr>
        <p:pic>
          <p:nvPicPr>
            <p:cNvPr id="5285" name="Picture 15" descr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2041" y="0"/>
              <a:ext cx="4887974" cy="25472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86" name="Picture 2" descr="Picture 2">
              <a:hlinkClick r:id="rId7"/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" y="51795"/>
              <a:ext cx="1612642" cy="11801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290" name="Group 6"/>
          <p:cNvGrpSpPr/>
          <p:nvPr/>
        </p:nvGrpSpPr>
        <p:grpSpPr>
          <a:xfrm>
            <a:off x="7251089" y="3436857"/>
            <a:ext cx="4354776" cy="2878192"/>
            <a:chOff x="0" y="0"/>
            <a:chExt cx="4354774" cy="2878190"/>
          </a:xfrm>
        </p:grpSpPr>
        <p:pic>
          <p:nvPicPr>
            <p:cNvPr id="5288" name="Picture 9" descr="Picture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1" y="-1"/>
              <a:ext cx="3001949" cy="18592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89" name="Picture 16" descr="Picture 1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75760" y="1018966"/>
              <a:ext cx="2579015" cy="18592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2" name="Picture 2" descr="Picture 2">
            <a:hlinkClick r:id="rId2"/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1880773">
            <a:off x="8150710" y="5103763"/>
            <a:ext cx="1142075" cy="835791"/>
          </a:xfrm>
          <a:prstGeom prst="rect">
            <a:avLst/>
          </a:prstGeom>
          <a:ln w="12700">
            <a:miter lim="400000"/>
          </a:ln>
        </p:spPr>
      </p:pic>
      <p:sp>
        <p:nvSpPr>
          <p:cNvPr id="5293" name="标题 1"/>
          <p:cNvSpPr txBox="1">
            <a:spLocks noGrp="1"/>
          </p:cNvSpPr>
          <p:nvPr>
            <p:ph type="title"/>
          </p:nvPr>
        </p:nvSpPr>
        <p:spPr>
          <a:xfrm>
            <a:off x="490746" y="514490"/>
            <a:ext cx="10980002" cy="468003"/>
          </a:xfrm>
          <a:prstGeom prst="rect">
            <a:avLst/>
          </a:prstGeom>
        </p:spPr>
        <p:txBody>
          <a:bodyPr/>
          <a:lstStyle/>
          <a:p>
            <a:pPr algn="ctr" defTabSz="706647">
              <a:defRPr sz="2016" b="1">
                <a:latin typeface="STXinwei"/>
                <a:ea typeface="STXinwei"/>
                <a:cs typeface="STXinwei"/>
                <a:sym typeface="STXinwei"/>
              </a:defRPr>
            </a:pPr>
            <a:r>
              <a:t>What is Algebra？What are Systems？</a:t>
            </a:r>
          </a:p>
        </p:txBody>
      </p:sp>
      <p:sp>
        <p:nvSpPr>
          <p:cNvPr id="5294" name="TextBox 4"/>
          <p:cNvSpPr txBox="1"/>
          <p:nvPr/>
        </p:nvSpPr>
        <p:spPr>
          <a:xfrm>
            <a:off x="1061004" y="1381991"/>
            <a:ext cx="11366431" cy="185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Operand Set：Defines the boundary of algebraic operands，It can be seen as a </a:t>
            </a:r>
            <a:r>
              <a:rPr>
                <a:solidFill>
                  <a:srgbClr val="FF0000"/>
                </a:solidFill>
              </a:rPr>
              <a:t>Namespace</a:t>
            </a:r>
            <a:r>
              <a:t>。</a:t>
            </a: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Operator Set：Defines the rules of composition of </a:t>
            </a:r>
            <a:r>
              <a:rPr>
                <a:solidFill>
                  <a:srgbClr val="FF0000"/>
                </a:solidFill>
              </a:rPr>
              <a:t>operands</a:t>
            </a:r>
            <a:r>
              <a:t>，such as add, subtract, multiply, division。</a:t>
            </a:r>
          </a:p>
          <a:p>
            <a:pPr>
              <a:defRPr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Closure Property</a:t>
            </a:r>
            <a:r>
              <a:rPr>
                <a:solidFill>
                  <a:srgbClr val="000000"/>
                </a:solidFill>
              </a:rPr>
              <a:t>：All compositions by applying various operators remains in the Operand set。</a:t>
            </a: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endParaRPr>
              <a:solidFill>
                <a:srgbClr val="000000"/>
              </a:solidFill>
            </a:endParaRPr>
          </a:p>
          <a:p>
            <a:pPr>
              <a:defRPr sz="15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System：The collection of inter-related elements, is called a system. (The collection includes the relations between elements。)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>
              <a:defRPr sz="15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Algebra of Systems：A set of inter-relating operators(</a:t>
            </a:r>
            <a:r>
              <a:rPr>
                <a:solidFill>
                  <a:srgbClr val="FF0000"/>
                </a:solidFill>
              </a:rPr>
              <a:t>Functor</a:t>
            </a:r>
            <a:r>
              <a:t>) that relates/composes systems with above-mentioned closure property.</a:t>
            </a:r>
          </a:p>
        </p:txBody>
      </p:sp>
      <p:sp>
        <p:nvSpPr>
          <p:cNvPr id="5295" name="TextBox 5"/>
          <p:cNvSpPr txBox="1"/>
          <p:nvPr/>
        </p:nvSpPr>
        <p:spPr>
          <a:xfrm>
            <a:off x="3725196" y="982493"/>
            <a:ext cx="6499037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8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Algebra := &lt;Operand Set, Operator Set&gt;</a:t>
            </a:r>
          </a:p>
        </p:txBody>
      </p:sp>
      <p:sp>
        <p:nvSpPr>
          <p:cNvPr id="5296" name="Rectangle 6"/>
          <p:cNvSpPr/>
          <p:nvPr/>
        </p:nvSpPr>
        <p:spPr>
          <a:xfrm>
            <a:off x="513705" y="3440822"/>
            <a:ext cx="4844516" cy="2944750"/>
          </a:xfrm>
          <a:prstGeom prst="rect">
            <a:avLst/>
          </a:prstGeom>
          <a:ln w="38100">
            <a:solidFill>
              <a:srgbClr val="00B050"/>
            </a:solidFill>
            <a:miter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endParaRPr/>
          </a:p>
        </p:txBody>
      </p:sp>
      <p:sp>
        <p:nvSpPr>
          <p:cNvPr id="5297" name="Oval 7"/>
          <p:cNvSpPr/>
          <p:nvPr/>
        </p:nvSpPr>
        <p:spPr>
          <a:xfrm>
            <a:off x="6884459" y="3440822"/>
            <a:ext cx="4844517" cy="2944750"/>
          </a:xfrm>
          <a:prstGeom prst="ellipse">
            <a:avLst/>
          </a:prstGeom>
          <a:ln w="38100">
            <a:solidFill>
              <a:srgbClr val="0000CC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endParaRPr/>
          </a:p>
        </p:txBody>
      </p:sp>
      <p:grpSp>
        <p:nvGrpSpPr>
          <p:cNvPr id="5300" name="Right Arrow 8"/>
          <p:cNvGrpSpPr/>
          <p:nvPr/>
        </p:nvGrpSpPr>
        <p:grpSpPr>
          <a:xfrm>
            <a:off x="5358221" y="5420205"/>
            <a:ext cx="2011111" cy="648573"/>
            <a:chOff x="0" y="0"/>
            <a:chExt cx="2011110" cy="648571"/>
          </a:xfrm>
        </p:grpSpPr>
        <p:sp>
          <p:nvSpPr>
            <p:cNvPr id="5298" name="Arrow"/>
            <p:cNvSpPr/>
            <p:nvPr/>
          </p:nvSpPr>
          <p:spPr>
            <a:xfrm>
              <a:off x="0" y="0"/>
              <a:ext cx="2011111" cy="64857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299" name="𝛼 Functor"/>
            <p:cNvSpPr txBox="1"/>
            <p:nvPr/>
          </p:nvSpPr>
          <p:spPr>
            <a:xfrm>
              <a:off x="52070" y="88065"/>
              <a:ext cx="1744829" cy="47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𝛼 </a:t>
              </a:r>
              <a:r>
                <a:rPr>
                  <a:solidFill>
                    <a:srgbClr val="FF0000"/>
                  </a:solidFill>
                </a:rPr>
                <a:t>Functor</a:t>
              </a:r>
            </a:p>
          </p:txBody>
        </p:sp>
      </p:grpSp>
      <p:grpSp>
        <p:nvGrpSpPr>
          <p:cNvPr id="5303" name="Right Arrow 9"/>
          <p:cNvGrpSpPr/>
          <p:nvPr/>
        </p:nvGrpSpPr>
        <p:grpSpPr>
          <a:xfrm>
            <a:off x="5358222" y="3781943"/>
            <a:ext cx="2011111" cy="648572"/>
            <a:chOff x="0" y="0"/>
            <a:chExt cx="2011109" cy="648571"/>
          </a:xfrm>
        </p:grpSpPr>
        <p:sp>
          <p:nvSpPr>
            <p:cNvPr id="5301" name="Arrow"/>
            <p:cNvSpPr/>
            <p:nvPr/>
          </p:nvSpPr>
          <p:spPr>
            <a:xfrm flipH="1">
              <a:off x="0" y="0"/>
              <a:ext cx="2011110" cy="64857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02" name="𝛾 Functor"/>
            <p:cNvSpPr txBox="1"/>
            <p:nvPr/>
          </p:nvSpPr>
          <p:spPr>
            <a:xfrm>
              <a:off x="214213" y="88065"/>
              <a:ext cx="1744828" cy="47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𝛾 </a:t>
              </a:r>
              <a:r>
                <a:rPr>
                  <a:solidFill>
                    <a:srgbClr val="FF0000"/>
                  </a:solidFill>
                </a:rPr>
                <a:t>Functor</a:t>
              </a:r>
            </a:p>
          </p:txBody>
        </p:sp>
      </p:grpSp>
      <p:sp>
        <p:nvSpPr>
          <p:cNvPr id="5304" name="TextBox 1"/>
          <p:cNvSpPr txBox="1"/>
          <p:nvPr/>
        </p:nvSpPr>
        <p:spPr>
          <a:xfrm>
            <a:off x="9204800" y="3921562"/>
            <a:ext cx="213642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a</a:t>
            </a:r>
          </a:p>
        </p:txBody>
      </p:sp>
      <p:sp>
        <p:nvSpPr>
          <p:cNvPr id="5305" name="TextBox 10"/>
          <p:cNvSpPr txBox="1"/>
          <p:nvPr/>
        </p:nvSpPr>
        <p:spPr>
          <a:xfrm>
            <a:off x="8317507" y="4692676"/>
            <a:ext cx="224246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b</a:t>
            </a:r>
          </a:p>
        </p:txBody>
      </p:sp>
      <p:sp>
        <p:nvSpPr>
          <p:cNvPr id="5306" name="TextBox 11"/>
          <p:cNvSpPr txBox="1"/>
          <p:nvPr/>
        </p:nvSpPr>
        <p:spPr>
          <a:xfrm>
            <a:off x="10060462" y="4762706"/>
            <a:ext cx="200805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c</a:t>
            </a:r>
          </a:p>
        </p:txBody>
      </p:sp>
      <p:sp>
        <p:nvSpPr>
          <p:cNvPr id="5307" name="TextBox 13"/>
          <p:cNvSpPr txBox="1"/>
          <p:nvPr/>
        </p:nvSpPr>
        <p:spPr>
          <a:xfrm>
            <a:off x="9193580" y="5660637"/>
            <a:ext cx="224245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d</a:t>
            </a:r>
          </a:p>
        </p:txBody>
      </p:sp>
      <p:cxnSp>
        <p:nvCxnSpPr>
          <p:cNvPr id="5308" name="Straight Arrow Connector 3"/>
          <p:cNvCxnSpPr>
            <a:stCxn id="5304" idx="0"/>
            <a:endCxn id="5305" idx="0"/>
          </p:cNvCxnSpPr>
          <p:nvPr/>
        </p:nvCxnSpPr>
        <p:spPr>
          <a:xfrm flipH="1">
            <a:off x="8429629" y="4088105"/>
            <a:ext cx="881993" cy="771116"/>
          </a:xfrm>
          <a:prstGeom prst="straightConnector1">
            <a:avLst/>
          </a:prstGeom>
          <a:ln w="6350">
            <a:solidFill>
              <a:srgbClr val="5B9BD5"/>
            </a:solidFill>
            <a:miter/>
            <a:tailEnd type="triangle"/>
          </a:ln>
        </p:spPr>
      </p:cxnSp>
      <p:cxnSp>
        <p:nvCxnSpPr>
          <p:cNvPr id="5309" name="Straight Arrow Connector 15"/>
          <p:cNvCxnSpPr>
            <a:stCxn id="5305" idx="0"/>
            <a:endCxn id="5307" idx="0"/>
          </p:cNvCxnSpPr>
          <p:nvPr/>
        </p:nvCxnSpPr>
        <p:spPr>
          <a:xfrm>
            <a:off x="8429629" y="4859220"/>
            <a:ext cx="876074" cy="967962"/>
          </a:xfrm>
          <a:prstGeom prst="straightConnector1">
            <a:avLst/>
          </a:prstGeom>
          <a:ln w="6350">
            <a:solidFill>
              <a:srgbClr val="5B9BD5"/>
            </a:solidFill>
            <a:miter/>
            <a:tailEnd type="triangle"/>
          </a:ln>
        </p:spPr>
      </p:cxnSp>
      <p:cxnSp>
        <p:nvCxnSpPr>
          <p:cNvPr id="5310" name="Straight Arrow Connector 18"/>
          <p:cNvCxnSpPr>
            <a:stCxn id="5307" idx="0"/>
            <a:endCxn id="5306" idx="0"/>
          </p:cNvCxnSpPr>
          <p:nvPr/>
        </p:nvCxnSpPr>
        <p:spPr>
          <a:xfrm flipV="1">
            <a:off x="9305702" y="4929249"/>
            <a:ext cx="855163" cy="897933"/>
          </a:xfrm>
          <a:prstGeom prst="straightConnector1">
            <a:avLst/>
          </a:prstGeom>
          <a:ln w="6350">
            <a:solidFill>
              <a:srgbClr val="5B9BD5"/>
            </a:solidFill>
            <a:miter/>
            <a:tailEnd type="triangle"/>
          </a:ln>
        </p:spPr>
      </p:cxnSp>
      <p:cxnSp>
        <p:nvCxnSpPr>
          <p:cNvPr id="5311" name="Straight Arrow Connector 21"/>
          <p:cNvCxnSpPr>
            <a:stCxn id="5306" idx="0"/>
            <a:endCxn id="5304" idx="0"/>
          </p:cNvCxnSpPr>
          <p:nvPr/>
        </p:nvCxnSpPr>
        <p:spPr>
          <a:xfrm flipH="1" flipV="1">
            <a:off x="9311621" y="4088105"/>
            <a:ext cx="849244" cy="841145"/>
          </a:xfrm>
          <a:prstGeom prst="straightConnector1">
            <a:avLst/>
          </a:prstGeom>
          <a:ln w="6350">
            <a:solidFill>
              <a:srgbClr val="5B9BD5"/>
            </a:solidFill>
            <a:miter/>
            <a:tailEnd type="triangle"/>
          </a:ln>
        </p:spPr>
      </p:cxnSp>
      <p:sp>
        <p:nvSpPr>
          <p:cNvPr id="5312" name="Curved Connector 24"/>
          <p:cNvSpPr/>
          <p:nvPr/>
        </p:nvSpPr>
        <p:spPr>
          <a:xfrm rot="10800000" flipV="1">
            <a:off x="8619163" y="4908617"/>
            <a:ext cx="1363888" cy="134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400" y="0"/>
                  <a:pt x="10800" y="5401"/>
                  <a:pt x="10800" y="10800"/>
                </a:cubicBezTo>
                <a:cubicBezTo>
                  <a:pt x="10800" y="16201"/>
                  <a:pt x="16200" y="21600"/>
                  <a:pt x="21600" y="21600"/>
                </a:cubicBez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313" name="TextBox 38"/>
          <p:cNvSpPr txBox="1"/>
          <p:nvPr/>
        </p:nvSpPr>
        <p:spPr>
          <a:xfrm>
            <a:off x="8578440" y="4133488"/>
            <a:ext cx="217883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e</a:t>
            </a:r>
          </a:p>
        </p:txBody>
      </p:sp>
      <p:sp>
        <p:nvSpPr>
          <p:cNvPr id="5314" name="TextBox 39"/>
          <p:cNvSpPr txBox="1"/>
          <p:nvPr/>
        </p:nvSpPr>
        <p:spPr>
          <a:xfrm>
            <a:off x="8634795" y="5333246"/>
            <a:ext cx="173904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f</a:t>
            </a:r>
          </a:p>
        </p:txBody>
      </p:sp>
      <p:sp>
        <p:nvSpPr>
          <p:cNvPr id="5315" name="TextBox 40"/>
          <p:cNvSpPr txBox="1"/>
          <p:nvPr/>
        </p:nvSpPr>
        <p:spPr>
          <a:xfrm>
            <a:off x="9765234" y="4156947"/>
            <a:ext cx="224246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h</a:t>
            </a:r>
          </a:p>
        </p:txBody>
      </p:sp>
      <p:sp>
        <p:nvSpPr>
          <p:cNvPr id="5316" name="TextBox 41"/>
          <p:cNvSpPr txBox="1"/>
          <p:nvPr/>
        </p:nvSpPr>
        <p:spPr>
          <a:xfrm>
            <a:off x="9803662" y="5355114"/>
            <a:ext cx="211743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g</a:t>
            </a:r>
          </a:p>
        </p:txBody>
      </p:sp>
      <p:graphicFrame>
        <p:nvGraphicFramePr>
          <p:cNvPr id="5317" name="Table 42"/>
          <p:cNvGraphicFramePr/>
          <p:nvPr/>
        </p:nvGraphicFramePr>
        <p:xfrm>
          <a:off x="572145" y="3537017"/>
          <a:ext cx="4681715" cy="2644405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77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8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64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6450">
                <a:tc>
                  <a:txBody>
                    <a:bodyPr/>
                    <a:lstStyle/>
                    <a:p>
                      <a:pPr algn="l" defTabSz="914400">
                        <a:defRPr sz="1000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t>ID(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Set</a:t>
                      </a:r>
                      <a:r>
                        <a:t>)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t>Name(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Set</a:t>
                      </a:r>
                      <a:r>
                        <a:t>)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rPr>
                        <a:t>Data Type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rPr>
                        <a:t>Ordered parameters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45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0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a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OBJECT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D0CECE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rPr>
                        <a:t>EMPTY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45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1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b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OBJECT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D0CECE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rPr>
                        <a:t>EMPTY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45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2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c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OBJECT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D0CECE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rPr>
                        <a:t>EMPTY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45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3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d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OBJECT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D0CECE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rPr>
                        <a:t>EMPTY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45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4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e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EDGE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(a,b)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45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5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f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EDGE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(b,d)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45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6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g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EDGE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(d,c)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645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7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h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EDGE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(c,a)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635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8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D0CECE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rPr>
                        <a:t>EMPTY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EDGE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(d,b)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318" name="TextBox 42"/>
          <p:cNvSpPr txBox="1"/>
          <p:nvPr/>
        </p:nvSpPr>
        <p:spPr>
          <a:xfrm>
            <a:off x="719604" y="6413980"/>
            <a:ext cx="4049611" cy="445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The “Set Category” is denoted as ：</a:t>
            </a:r>
            <a:r>
              <a:rPr>
                <a:solidFill>
                  <a:srgbClr val="FF0000"/>
                </a:solidFill>
                <a:latin typeface="Academy Engraved LET Plain:1.0"/>
                <a:ea typeface="Academy Engraved LET Plain:1.0"/>
                <a:cs typeface="Academy Engraved LET Plain:1.0"/>
                <a:sym typeface="Academy Engraved LET Plain:1.0"/>
              </a:rPr>
              <a:t>Set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0" name="标题 1"/>
          <p:cNvSpPr txBox="1">
            <a:spLocks noGrp="1"/>
          </p:cNvSpPr>
          <p:nvPr>
            <p:ph type="title"/>
          </p:nvPr>
        </p:nvSpPr>
        <p:spPr>
          <a:xfrm>
            <a:off x="490746" y="171591"/>
            <a:ext cx="10980002" cy="468003"/>
          </a:xfrm>
          <a:prstGeom prst="rect">
            <a:avLst/>
          </a:prstGeom>
        </p:spPr>
        <p:txBody>
          <a:bodyPr/>
          <a:lstStyle>
            <a:lvl1pPr algn="ctr" defTabSz="706647">
              <a:defRPr sz="2016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Methodology：Apply algebraic principle to ensure closure in data content</a:t>
            </a:r>
          </a:p>
        </p:txBody>
      </p:sp>
      <p:grpSp>
        <p:nvGrpSpPr>
          <p:cNvPr id="5324" name="Group 2"/>
          <p:cNvGrpSpPr/>
          <p:nvPr/>
        </p:nvGrpSpPr>
        <p:grpSpPr>
          <a:xfrm>
            <a:off x="2387530" y="4986409"/>
            <a:ext cx="6019801" cy="1735108"/>
            <a:chOff x="0" y="0"/>
            <a:chExt cx="6019800" cy="1735106"/>
          </a:xfrm>
        </p:grpSpPr>
        <p:pic>
          <p:nvPicPr>
            <p:cNvPr id="5321" name="Picture 26" descr="Picture 26"/>
            <p:cNvPicPr>
              <a:picLocks noChangeAspect="1"/>
            </p:cNvPicPr>
            <p:nvPr/>
          </p:nvPicPr>
          <p:blipFill>
            <a:blip r:embed="rId2"/>
            <a:srcRect b="17685"/>
            <a:stretch>
              <a:fillRect/>
            </a:stretch>
          </p:blipFill>
          <p:spPr>
            <a:xfrm>
              <a:off x="0" y="0"/>
              <a:ext cx="6019800" cy="16621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22" name="TextBox 24"/>
            <p:cNvSpPr txBox="1"/>
            <p:nvPr/>
          </p:nvSpPr>
          <p:spPr>
            <a:xfrm>
              <a:off x="2718493" y="1509398"/>
              <a:ext cx="1305643" cy="2257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Post-condition = True</a:t>
              </a:r>
            </a:p>
          </p:txBody>
        </p:sp>
        <p:sp>
          <p:nvSpPr>
            <p:cNvPr id="5323" name="TextBox 29"/>
            <p:cNvSpPr txBox="1"/>
            <p:nvPr/>
          </p:nvSpPr>
          <p:spPr>
            <a:xfrm>
              <a:off x="2718493" y="476683"/>
              <a:ext cx="1380132" cy="2257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Pre-condition := {t &lt; 5}</a:t>
              </a:r>
            </a:p>
          </p:txBody>
        </p:sp>
      </p:grpSp>
      <p:grpSp>
        <p:nvGrpSpPr>
          <p:cNvPr id="5327" name="Oval 7"/>
          <p:cNvGrpSpPr/>
          <p:nvPr/>
        </p:nvGrpSpPr>
        <p:grpSpPr>
          <a:xfrm>
            <a:off x="1717263" y="4345254"/>
            <a:ext cx="807893" cy="725913"/>
            <a:chOff x="0" y="0"/>
            <a:chExt cx="807892" cy="725911"/>
          </a:xfrm>
        </p:grpSpPr>
        <p:sp>
          <p:nvSpPr>
            <p:cNvPr id="5325" name="Oval"/>
            <p:cNvSpPr/>
            <p:nvPr/>
          </p:nvSpPr>
          <p:spPr>
            <a:xfrm>
              <a:off x="-1" y="0"/>
              <a:ext cx="807894" cy="725912"/>
            </a:xfrm>
            <a:prstGeom prst="ellipse">
              <a:avLst/>
            </a:prstGeom>
            <a:noFill/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26" name="Token"/>
            <p:cNvSpPr txBox="1"/>
            <p:nvPr/>
          </p:nvSpPr>
          <p:spPr>
            <a:xfrm>
              <a:off x="183082" y="250101"/>
              <a:ext cx="441727" cy="2257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Token</a:t>
              </a:r>
            </a:p>
          </p:txBody>
        </p:sp>
      </p:grpSp>
      <p:sp>
        <p:nvSpPr>
          <p:cNvPr id="5328" name="TextBox 8"/>
          <p:cNvSpPr txBox="1"/>
          <p:nvPr/>
        </p:nvSpPr>
        <p:spPr>
          <a:xfrm>
            <a:off x="2570875" y="4523544"/>
            <a:ext cx="744445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Every ”Token” includes《P, B, C》, a tuple containing three types of data</a:t>
            </a:r>
          </a:p>
        </p:txBody>
      </p:sp>
      <p:sp>
        <p:nvSpPr>
          <p:cNvPr id="5329" name="TextBox 3"/>
          <p:cNvSpPr txBox="1"/>
          <p:nvPr/>
        </p:nvSpPr>
        <p:spPr>
          <a:xfrm>
            <a:off x="8453049" y="5627868"/>
            <a:ext cx="279789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Pre-Condition: assumption</a:t>
            </a:r>
          </a:p>
        </p:txBody>
      </p:sp>
      <p:sp>
        <p:nvSpPr>
          <p:cNvPr id="5330" name="TextBox 11"/>
          <p:cNvSpPr txBox="1"/>
          <p:nvPr/>
        </p:nvSpPr>
        <p:spPr>
          <a:xfrm>
            <a:off x="8453049" y="5975289"/>
            <a:ext cx="265814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Post-Condition: assertion</a:t>
            </a:r>
          </a:p>
        </p:txBody>
      </p:sp>
      <p:sp>
        <p:nvSpPr>
          <p:cNvPr id="5331" name="内容占位符 2"/>
          <p:cNvSpPr txBox="1"/>
          <p:nvPr/>
        </p:nvSpPr>
        <p:spPr>
          <a:xfrm>
            <a:off x="620306" y="880875"/>
            <a:ext cx="11096789" cy="1450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300"/>
              </a:spcBef>
              <a:buClr>
                <a:srgbClr val="990000"/>
              </a:buClr>
              <a:buSzPct val="75000"/>
              <a:buChar char="■"/>
              <a:defRPr sz="14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Algebra of Systems： Use the semantics of 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3"/>
              </a:rPr>
              <a:t>many sorted structure</a:t>
            </a:r>
            <a:r>
              <a:t> to represent objects and their interrelations in a system。</a:t>
            </a:r>
            <a:endParaRPr sz="2000">
              <a:latin typeface="+mj-lt"/>
              <a:ea typeface="+mj-ea"/>
              <a:cs typeface="+mj-cs"/>
              <a:sym typeface="Calibri"/>
            </a:endParaRP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Namespaces：Participating Objects，Interacting Processes and structural relations in Network as “Name spaces”.</a:t>
            </a:r>
            <a:endParaRPr sz="2000">
              <a:latin typeface="+mj-lt"/>
              <a:ea typeface="+mj-ea"/>
              <a:cs typeface="+mj-cs"/>
              <a:sym typeface="Calibri"/>
            </a:endParaRP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Representable Functors：Use three sets of algebraic operators  to manipulate data content in（ &lt;P,B,C&gt; operand）, so that </a:t>
            </a:r>
            <a:r>
              <a:rPr>
                <a:solidFill>
                  <a:srgbClr val="FF0000"/>
                </a:solidFill>
              </a:rPr>
              <a:t>multi-level interactive consequences </a:t>
            </a:r>
            <a:r>
              <a:t>can be represented in concrete data formats.</a:t>
            </a:r>
          </a:p>
        </p:txBody>
      </p:sp>
      <p:graphicFrame>
        <p:nvGraphicFramePr>
          <p:cNvPr id="5332" name="Table 6"/>
          <p:cNvGraphicFramePr/>
          <p:nvPr/>
        </p:nvGraphicFramePr>
        <p:xfrm>
          <a:off x="412760" y="2332651"/>
          <a:ext cx="11511878" cy="2088775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0491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254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372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8433"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Algebraic Domain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A5A5A5"/>
                      </a:solidFill>
                      <a:miter/>
                    </a:lnL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Operand Set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算符集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A5A5A5"/>
                      </a:solidFill>
                      <a:miter/>
                    </a:lnR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433">
                <a:tc>
                  <a:txBody>
                    <a:bodyPr/>
                    <a:lstStyle/>
                    <a:p>
                      <a:pPr algn="ctr" defTabSz="914400">
                        <a:defRPr sz="1600">
                          <a:solidFill>
                            <a:srgbClr val="000000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defRPr>
                      </a:pPr>
                      <a:r>
                        <a:t>System Domain（AoS）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A5A5A5"/>
                      </a:solidFill>
                      <a:miter/>
                    </a:lnL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&lt; P, B, C &gt;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600">
                          <a:solidFill>
                            <a:srgbClr val="000000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defRPr>
                      </a:pPr>
                      <a:r>
                        <a:t>&lt;encd, enum, eval&gt;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A5A5A5"/>
                      </a:solidFill>
                      <a:miter/>
                    </a:lnR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3335">
                <a:tc>
                  <a:txBody>
                    <a:bodyPr/>
                    <a:lstStyle/>
                    <a:p>
                      <a:pPr algn="ctr" defTabSz="914400">
                        <a:defRPr sz="1600">
                          <a:solidFill>
                            <a:srgbClr val="000000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defRPr>
                      </a:pPr>
                      <a:r>
                        <a:t>Property Domain （Properties, P）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A5A5A5"/>
                      </a:solidFill>
                      <a:miter/>
                    </a:lnL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600">
                          <a:solidFill>
                            <a:srgbClr val="000000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defRPr>
                      </a:pPr>
                      <a:r>
                        <a:t>{&lt;key, value&gt;*} (key value pairs)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&lt; merge, substitute, interp, delete &gt;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A5A5A5"/>
                      </a:solidFill>
                      <a:miter/>
                    </a:lnR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335">
                <a:tc>
                  <a:txBody>
                    <a:bodyPr/>
                    <a:lstStyle/>
                    <a:p>
                      <a:pPr algn="ctr" defTabSz="914400">
                        <a:defRPr sz="1600">
                          <a:solidFill>
                            <a:srgbClr val="000000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defRPr>
                      </a:pPr>
                      <a:r>
                        <a:t>Logical Domain （Boolean Cond, B）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A5A5A5"/>
                      </a:solidFill>
                      <a:miter/>
                    </a:lnL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600">
                          <a:solidFill>
                            <a:srgbClr val="000000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defRPr>
                      </a:pPr>
                      <a:r>
                        <a:t>{ assumption, assertion} (Boolean expressions)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&lt; and, or, negate, interp&gt;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A5A5A5"/>
                      </a:solidFill>
                      <a:miter/>
                    </a:lnR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433">
                <a:tc>
                  <a:txBody>
                    <a:bodyPr/>
                    <a:lstStyle/>
                    <a:p>
                      <a:pPr algn="ctr" defTabSz="914400">
                        <a:defRPr sz="1600">
                          <a:solidFill>
                            <a:srgbClr val="000000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defRPr>
                      </a:pPr>
                      <a:r>
                        <a:t>Composition Domain （Composition, C）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A5A5A5"/>
                      </a:solidFill>
                      <a:miter/>
                    </a:lnL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&lt;{Obj},{Proc} ,{pre},{post} &gt;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&lt; union, subtract&gt;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A5A5A5"/>
                      </a:solidFill>
                      <a:miter/>
                    </a:lnR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4" name="矩形 1"/>
          <p:cNvSpPr txBox="1"/>
          <p:nvPr/>
        </p:nvSpPr>
        <p:spPr>
          <a:xfrm>
            <a:off x="3564225" y="212692"/>
            <a:ext cx="5576849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 defTabSz="914331">
              <a:defRPr sz="24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Domain-Specific Language Specification</a:t>
            </a:r>
          </a:p>
        </p:txBody>
      </p:sp>
      <p:pic>
        <p:nvPicPr>
          <p:cNvPr id="5335" name="Picture 10" descr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618" y="1357506"/>
            <a:ext cx="2648320" cy="1702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336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408" y="1792760"/>
            <a:ext cx="7354049" cy="4296314"/>
          </a:xfrm>
          <a:prstGeom prst="rect">
            <a:avLst/>
          </a:prstGeom>
          <a:ln w="12700">
            <a:miter lim="400000"/>
          </a:ln>
        </p:spPr>
      </p:pic>
      <p:sp>
        <p:nvSpPr>
          <p:cNvPr id="5337" name="TextBox 1"/>
          <p:cNvSpPr txBox="1"/>
          <p:nvPr/>
        </p:nvSpPr>
        <p:spPr>
          <a:xfrm>
            <a:off x="5332131" y="1141031"/>
            <a:ext cx="661031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Using a Bipartite Graph syntax to encode the space of solutions.</a:t>
            </a:r>
          </a:p>
        </p:txBody>
      </p:sp>
      <p:grpSp>
        <p:nvGrpSpPr>
          <p:cNvPr id="5340" name="Rectangle 9"/>
          <p:cNvGrpSpPr/>
          <p:nvPr/>
        </p:nvGrpSpPr>
        <p:grpSpPr>
          <a:xfrm>
            <a:off x="212307" y="4552756"/>
            <a:ext cx="1565092" cy="1328498"/>
            <a:chOff x="0" y="0"/>
            <a:chExt cx="1565090" cy="1328497"/>
          </a:xfrm>
        </p:grpSpPr>
        <p:sp>
          <p:nvSpPr>
            <p:cNvPr id="5338" name="Rectangle"/>
            <p:cNvSpPr/>
            <p:nvPr/>
          </p:nvSpPr>
          <p:spPr>
            <a:xfrm>
              <a:off x="0" y="-1"/>
              <a:ext cx="1565091" cy="1328499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339" name="Noun Phrases"/>
            <p:cNvSpPr txBox="1"/>
            <p:nvPr/>
          </p:nvSpPr>
          <p:spPr>
            <a:xfrm>
              <a:off x="64769" y="497878"/>
              <a:ext cx="1435553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Noun Phrases</a:t>
              </a:r>
            </a:p>
          </p:txBody>
        </p:sp>
      </p:grpSp>
      <p:grpSp>
        <p:nvGrpSpPr>
          <p:cNvPr id="5343" name="Oval 13"/>
          <p:cNvGrpSpPr/>
          <p:nvPr/>
        </p:nvGrpSpPr>
        <p:grpSpPr>
          <a:xfrm>
            <a:off x="3213007" y="4434699"/>
            <a:ext cx="1652199" cy="1402435"/>
            <a:chOff x="0" y="0"/>
            <a:chExt cx="1652197" cy="1402433"/>
          </a:xfrm>
        </p:grpSpPr>
        <p:sp>
          <p:nvSpPr>
            <p:cNvPr id="5341" name="Oval"/>
            <p:cNvSpPr/>
            <p:nvPr/>
          </p:nvSpPr>
          <p:spPr>
            <a:xfrm>
              <a:off x="-1" y="-1"/>
              <a:ext cx="1652199" cy="1402435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42" name="Verb Phrases"/>
            <p:cNvSpPr txBox="1"/>
            <p:nvPr/>
          </p:nvSpPr>
          <p:spPr>
            <a:xfrm>
              <a:off x="310333" y="317781"/>
              <a:ext cx="1031531" cy="7668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Verb Phrases</a:t>
              </a:r>
            </a:p>
          </p:txBody>
        </p:sp>
      </p:grpSp>
      <p:grpSp>
        <p:nvGrpSpPr>
          <p:cNvPr id="5346" name="Right Arrow 3"/>
          <p:cNvGrpSpPr/>
          <p:nvPr/>
        </p:nvGrpSpPr>
        <p:grpSpPr>
          <a:xfrm>
            <a:off x="1901787" y="4520241"/>
            <a:ext cx="1311222" cy="581694"/>
            <a:chOff x="0" y="0"/>
            <a:chExt cx="1311221" cy="581692"/>
          </a:xfrm>
        </p:grpSpPr>
        <p:sp>
          <p:nvSpPr>
            <p:cNvPr id="5344" name="Arrow"/>
            <p:cNvSpPr/>
            <p:nvPr/>
          </p:nvSpPr>
          <p:spPr>
            <a:xfrm>
              <a:off x="0" y="0"/>
              <a:ext cx="1311222" cy="581693"/>
            </a:xfrm>
            <a:prstGeom prst="rightArrow">
              <a:avLst>
                <a:gd name="adj1" fmla="val 50000"/>
                <a:gd name="adj2" fmla="val 83321"/>
              </a:avLst>
            </a:prstGeom>
            <a:solidFill>
              <a:srgbClr val="00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45" name="assumption"/>
            <p:cNvSpPr txBox="1"/>
            <p:nvPr/>
          </p:nvSpPr>
          <p:spPr>
            <a:xfrm>
              <a:off x="52069" y="156226"/>
              <a:ext cx="964747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assumption</a:t>
              </a:r>
            </a:p>
          </p:txBody>
        </p:sp>
      </p:grpSp>
      <p:grpSp>
        <p:nvGrpSpPr>
          <p:cNvPr id="5349" name="Left Arrow 4"/>
          <p:cNvGrpSpPr/>
          <p:nvPr/>
        </p:nvGrpSpPr>
        <p:grpSpPr>
          <a:xfrm>
            <a:off x="1813698" y="5270356"/>
            <a:ext cx="1342343" cy="581693"/>
            <a:chOff x="0" y="0"/>
            <a:chExt cx="1342341" cy="581692"/>
          </a:xfrm>
        </p:grpSpPr>
        <p:sp>
          <p:nvSpPr>
            <p:cNvPr id="5347" name="Arrow"/>
            <p:cNvSpPr/>
            <p:nvPr/>
          </p:nvSpPr>
          <p:spPr>
            <a:xfrm>
              <a:off x="0" y="0"/>
              <a:ext cx="1342342" cy="581693"/>
            </a:xfrm>
            <a:prstGeom prst="leftArrow">
              <a:avLst>
                <a:gd name="adj1" fmla="val 50000"/>
                <a:gd name="adj2" fmla="val 72000"/>
              </a:avLst>
            </a:prstGeom>
            <a:solidFill>
              <a:srgbClr val="00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48" name="assertion"/>
            <p:cNvSpPr txBox="1"/>
            <p:nvPr/>
          </p:nvSpPr>
          <p:spPr>
            <a:xfrm>
              <a:off x="261479" y="156226"/>
              <a:ext cx="1028794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assertion</a:t>
              </a:r>
            </a:p>
          </p:txBody>
        </p:sp>
      </p:grpSp>
      <p:sp>
        <p:nvSpPr>
          <p:cNvPr id="5350" name="TextBox 7"/>
          <p:cNvSpPr txBox="1"/>
          <p:nvPr/>
        </p:nvSpPr>
        <p:spPr>
          <a:xfrm>
            <a:off x="1823117" y="4190277"/>
            <a:ext cx="1360325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Pre-condition</a:t>
            </a:r>
          </a:p>
        </p:txBody>
      </p:sp>
      <p:sp>
        <p:nvSpPr>
          <p:cNvPr id="5351" name="TextBox 17"/>
          <p:cNvSpPr txBox="1"/>
          <p:nvPr/>
        </p:nvSpPr>
        <p:spPr>
          <a:xfrm>
            <a:off x="1823117" y="5904407"/>
            <a:ext cx="1442255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Post-condition</a:t>
            </a:r>
          </a:p>
        </p:txBody>
      </p:sp>
      <p:grpSp>
        <p:nvGrpSpPr>
          <p:cNvPr id="5354" name="Oval 18"/>
          <p:cNvGrpSpPr/>
          <p:nvPr/>
        </p:nvGrpSpPr>
        <p:grpSpPr>
          <a:xfrm>
            <a:off x="346312" y="6041845"/>
            <a:ext cx="891049" cy="800632"/>
            <a:chOff x="0" y="0"/>
            <a:chExt cx="891048" cy="800630"/>
          </a:xfrm>
        </p:grpSpPr>
        <p:sp>
          <p:nvSpPr>
            <p:cNvPr id="5352" name="Oval"/>
            <p:cNvSpPr/>
            <p:nvPr/>
          </p:nvSpPr>
          <p:spPr>
            <a:xfrm>
              <a:off x="-1" y="0"/>
              <a:ext cx="891050" cy="800631"/>
            </a:xfrm>
            <a:prstGeom prst="ellipse">
              <a:avLst/>
            </a:prstGeom>
            <a:noFill/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53" name="Token"/>
            <p:cNvSpPr txBox="1"/>
            <p:nvPr/>
          </p:nvSpPr>
          <p:spPr>
            <a:xfrm>
              <a:off x="201927" y="158329"/>
              <a:ext cx="487194" cy="4839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2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Token</a:t>
              </a:r>
            </a:p>
          </p:txBody>
        </p:sp>
      </p:grpSp>
      <p:sp>
        <p:nvSpPr>
          <p:cNvPr id="5355" name="TextBox 19"/>
          <p:cNvSpPr txBox="1"/>
          <p:nvPr/>
        </p:nvSpPr>
        <p:spPr>
          <a:xfrm>
            <a:off x="1283080" y="6257495"/>
            <a:ext cx="8683651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“Token” is a generic data structure，in Colored-Petri-Net literature, a token can incorporate distinguishable information content, in other words, it can be used to represent Non-Fungible Token (NFT) in discrete time dynamical systems.</a:t>
            </a:r>
          </a:p>
        </p:txBody>
      </p:sp>
      <p:grpSp>
        <p:nvGrpSpPr>
          <p:cNvPr id="5358" name="Oval 15"/>
          <p:cNvGrpSpPr/>
          <p:nvPr/>
        </p:nvGrpSpPr>
        <p:grpSpPr>
          <a:xfrm>
            <a:off x="274487" y="4606619"/>
            <a:ext cx="435289" cy="408939"/>
            <a:chOff x="0" y="0"/>
            <a:chExt cx="435287" cy="408937"/>
          </a:xfrm>
        </p:grpSpPr>
        <p:sp>
          <p:nvSpPr>
            <p:cNvPr id="5356" name="Oval"/>
            <p:cNvSpPr/>
            <p:nvPr/>
          </p:nvSpPr>
          <p:spPr>
            <a:xfrm>
              <a:off x="0" y="0"/>
              <a:ext cx="435288" cy="40893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57" name="A"/>
            <p:cNvSpPr txBox="1"/>
            <p:nvPr/>
          </p:nvSpPr>
          <p:spPr>
            <a:xfrm>
              <a:off x="154188" y="115798"/>
              <a:ext cx="126910" cy="17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9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A</a:t>
              </a:r>
            </a:p>
          </p:txBody>
        </p:sp>
      </p:grpSp>
      <p:grpSp>
        <p:nvGrpSpPr>
          <p:cNvPr id="5361" name="Oval 21"/>
          <p:cNvGrpSpPr/>
          <p:nvPr/>
        </p:nvGrpSpPr>
        <p:grpSpPr>
          <a:xfrm>
            <a:off x="777207" y="4606618"/>
            <a:ext cx="435291" cy="408941"/>
            <a:chOff x="0" y="0"/>
            <a:chExt cx="435289" cy="408940"/>
          </a:xfrm>
        </p:grpSpPr>
        <p:sp>
          <p:nvSpPr>
            <p:cNvPr id="5359" name="Oval"/>
            <p:cNvSpPr/>
            <p:nvPr/>
          </p:nvSpPr>
          <p:spPr>
            <a:xfrm>
              <a:off x="0" y="0"/>
              <a:ext cx="435290" cy="408941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60" name="B"/>
            <p:cNvSpPr txBox="1"/>
            <p:nvPr/>
          </p:nvSpPr>
          <p:spPr>
            <a:xfrm>
              <a:off x="154189" y="115799"/>
              <a:ext cx="126910" cy="17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9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B</a:t>
              </a:r>
            </a:p>
          </p:txBody>
        </p:sp>
      </p:grpSp>
      <p:grpSp>
        <p:nvGrpSpPr>
          <p:cNvPr id="5364" name="Oval 22"/>
          <p:cNvGrpSpPr/>
          <p:nvPr/>
        </p:nvGrpSpPr>
        <p:grpSpPr>
          <a:xfrm>
            <a:off x="1279929" y="4611314"/>
            <a:ext cx="425293" cy="399548"/>
            <a:chOff x="0" y="0"/>
            <a:chExt cx="425291" cy="399547"/>
          </a:xfrm>
        </p:grpSpPr>
        <p:sp>
          <p:nvSpPr>
            <p:cNvPr id="5362" name="Oval"/>
            <p:cNvSpPr/>
            <p:nvPr/>
          </p:nvSpPr>
          <p:spPr>
            <a:xfrm>
              <a:off x="0" y="0"/>
              <a:ext cx="425292" cy="39954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63" name="C"/>
            <p:cNvSpPr txBox="1"/>
            <p:nvPr/>
          </p:nvSpPr>
          <p:spPr>
            <a:xfrm>
              <a:off x="150647" y="113139"/>
              <a:ext cx="123996" cy="1732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9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C</a:t>
              </a:r>
            </a:p>
          </p:txBody>
        </p:sp>
      </p:grpSp>
      <p:grpSp>
        <p:nvGrpSpPr>
          <p:cNvPr id="5367" name="Oval 23"/>
          <p:cNvGrpSpPr/>
          <p:nvPr/>
        </p:nvGrpSpPr>
        <p:grpSpPr>
          <a:xfrm>
            <a:off x="5636266" y="2226349"/>
            <a:ext cx="426272" cy="400468"/>
            <a:chOff x="0" y="0"/>
            <a:chExt cx="426271" cy="400467"/>
          </a:xfrm>
        </p:grpSpPr>
        <p:sp>
          <p:nvSpPr>
            <p:cNvPr id="5365" name="Oval"/>
            <p:cNvSpPr/>
            <p:nvPr/>
          </p:nvSpPr>
          <p:spPr>
            <a:xfrm>
              <a:off x="0" y="0"/>
              <a:ext cx="426272" cy="40046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66" name="A"/>
            <p:cNvSpPr txBox="1"/>
            <p:nvPr/>
          </p:nvSpPr>
          <p:spPr>
            <a:xfrm>
              <a:off x="150994" y="113400"/>
              <a:ext cx="124282" cy="17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A</a:t>
              </a:r>
            </a:p>
          </p:txBody>
        </p:sp>
      </p:grpSp>
      <p:grpSp>
        <p:nvGrpSpPr>
          <p:cNvPr id="5370" name="Oval 24"/>
          <p:cNvGrpSpPr/>
          <p:nvPr/>
        </p:nvGrpSpPr>
        <p:grpSpPr>
          <a:xfrm>
            <a:off x="5636266" y="3821622"/>
            <a:ext cx="426272" cy="400468"/>
            <a:chOff x="0" y="0"/>
            <a:chExt cx="426271" cy="400467"/>
          </a:xfrm>
        </p:grpSpPr>
        <p:sp>
          <p:nvSpPr>
            <p:cNvPr id="5368" name="Oval"/>
            <p:cNvSpPr/>
            <p:nvPr/>
          </p:nvSpPr>
          <p:spPr>
            <a:xfrm>
              <a:off x="0" y="0"/>
              <a:ext cx="426272" cy="40046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69" name="B"/>
            <p:cNvSpPr txBox="1"/>
            <p:nvPr/>
          </p:nvSpPr>
          <p:spPr>
            <a:xfrm>
              <a:off x="150994" y="113400"/>
              <a:ext cx="124282" cy="17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9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B</a:t>
              </a:r>
            </a:p>
          </p:txBody>
        </p:sp>
      </p:grpSp>
      <p:grpSp>
        <p:nvGrpSpPr>
          <p:cNvPr id="5373" name="Oval 25"/>
          <p:cNvGrpSpPr/>
          <p:nvPr/>
        </p:nvGrpSpPr>
        <p:grpSpPr>
          <a:xfrm>
            <a:off x="9916880" y="3006236"/>
            <a:ext cx="426273" cy="400468"/>
            <a:chOff x="0" y="0"/>
            <a:chExt cx="426271" cy="400467"/>
          </a:xfrm>
        </p:grpSpPr>
        <p:sp>
          <p:nvSpPr>
            <p:cNvPr id="5371" name="Oval"/>
            <p:cNvSpPr/>
            <p:nvPr/>
          </p:nvSpPr>
          <p:spPr>
            <a:xfrm>
              <a:off x="0" y="0"/>
              <a:ext cx="426272" cy="40046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72" name="D"/>
            <p:cNvSpPr txBox="1"/>
            <p:nvPr/>
          </p:nvSpPr>
          <p:spPr>
            <a:xfrm>
              <a:off x="150994" y="113400"/>
              <a:ext cx="124282" cy="17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9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D</a:t>
              </a:r>
            </a:p>
          </p:txBody>
        </p:sp>
      </p:grpSp>
      <p:grpSp>
        <p:nvGrpSpPr>
          <p:cNvPr id="5376" name="Oval 26"/>
          <p:cNvGrpSpPr/>
          <p:nvPr/>
        </p:nvGrpSpPr>
        <p:grpSpPr>
          <a:xfrm>
            <a:off x="10318663" y="3006236"/>
            <a:ext cx="426272" cy="400468"/>
            <a:chOff x="0" y="0"/>
            <a:chExt cx="426271" cy="400467"/>
          </a:xfrm>
        </p:grpSpPr>
        <p:sp>
          <p:nvSpPr>
            <p:cNvPr id="5374" name="Oval"/>
            <p:cNvSpPr/>
            <p:nvPr/>
          </p:nvSpPr>
          <p:spPr>
            <a:xfrm>
              <a:off x="0" y="0"/>
              <a:ext cx="426272" cy="40046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75" name="E"/>
            <p:cNvSpPr txBox="1"/>
            <p:nvPr/>
          </p:nvSpPr>
          <p:spPr>
            <a:xfrm>
              <a:off x="150994" y="113400"/>
              <a:ext cx="124282" cy="17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9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E</a:t>
              </a:r>
            </a:p>
          </p:txBody>
        </p:sp>
      </p:grpSp>
      <p:grpSp>
        <p:nvGrpSpPr>
          <p:cNvPr id="5379" name="Oval 27"/>
          <p:cNvGrpSpPr/>
          <p:nvPr/>
        </p:nvGrpSpPr>
        <p:grpSpPr>
          <a:xfrm>
            <a:off x="10319153" y="4572159"/>
            <a:ext cx="425292" cy="399548"/>
            <a:chOff x="0" y="0"/>
            <a:chExt cx="425291" cy="399547"/>
          </a:xfrm>
        </p:grpSpPr>
        <p:sp>
          <p:nvSpPr>
            <p:cNvPr id="5377" name="Oval"/>
            <p:cNvSpPr/>
            <p:nvPr/>
          </p:nvSpPr>
          <p:spPr>
            <a:xfrm>
              <a:off x="0" y="0"/>
              <a:ext cx="425292" cy="39954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78" name="C"/>
            <p:cNvSpPr txBox="1"/>
            <p:nvPr/>
          </p:nvSpPr>
          <p:spPr>
            <a:xfrm>
              <a:off x="150647" y="113139"/>
              <a:ext cx="123996" cy="1732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9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C</a:t>
              </a:r>
            </a:p>
          </p:txBody>
        </p:sp>
      </p:grp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1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0" y="274837"/>
            <a:ext cx="11360802" cy="448478"/>
          </a:xfrm>
          <a:prstGeom prst="rect">
            <a:avLst/>
          </a:prstGeom>
        </p:spPr>
        <p:txBody>
          <a:bodyPr/>
          <a:lstStyle>
            <a:lvl1pPr algn="ctr" defTabSz="758951">
              <a:defRPr sz="1743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Functional and Arithmetic calculation can be carried out in chasing the arrows</a:t>
            </a:r>
          </a:p>
        </p:txBody>
      </p:sp>
      <p:sp>
        <p:nvSpPr>
          <p:cNvPr id="5382" name="Slide Number Placeholder 2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76" y="6310165"/>
            <a:ext cx="350035" cy="3397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 fontScale="92500" lnSpcReduction="10000"/>
          </a:bodyPr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5383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81" y="2225562"/>
            <a:ext cx="5251867" cy="2880489"/>
          </a:xfrm>
          <a:prstGeom prst="rect">
            <a:avLst/>
          </a:prstGeom>
          <a:ln w="12700">
            <a:miter lim="400000"/>
          </a:ln>
        </p:spPr>
      </p:pic>
      <p:sp>
        <p:nvSpPr>
          <p:cNvPr id="5384" name="TextBox 6"/>
          <p:cNvSpPr txBox="1"/>
          <p:nvPr/>
        </p:nvSpPr>
        <p:spPr>
          <a:xfrm>
            <a:off x="1300521" y="5202471"/>
            <a:ext cx="4241824" cy="688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Every ”Token” includes</a:t>
            </a: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《P, B, C》, three data types, recursively</a:t>
            </a:r>
          </a:p>
        </p:txBody>
      </p:sp>
      <p:sp>
        <p:nvSpPr>
          <p:cNvPr id="5385" name="TextBox 4"/>
          <p:cNvSpPr txBox="1"/>
          <p:nvPr/>
        </p:nvSpPr>
        <p:spPr>
          <a:xfrm>
            <a:off x="6772373" y="5455923"/>
            <a:ext cx="4001773" cy="946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The number of system solutions can 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>
                <a:latin typeface="+mj-lt"/>
                <a:ea typeface="+mj-ea"/>
                <a:cs typeface="+mj-cs"/>
                <a:sym typeface="Calibri"/>
              </a:rPr>
              <a:t>b</a:t>
            </a:r>
            <a:r>
              <a:t>e methodically assessed based on </a:t>
            </a:r>
            <a:r>
              <a:rPr>
                <a:latin typeface="+mj-lt"/>
                <a:ea typeface="+mj-ea"/>
                <a:cs typeface="+mj-cs"/>
                <a:sym typeface="Calibri"/>
              </a:rPr>
              <a:t>enumerative combinatorics.</a:t>
            </a:r>
          </a:p>
        </p:txBody>
      </p:sp>
      <p:sp>
        <p:nvSpPr>
          <p:cNvPr id="5386" name="TextBox 7"/>
          <p:cNvSpPr txBox="1"/>
          <p:nvPr/>
        </p:nvSpPr>
        <p:spPr>
          <a:xfrm>
            <a:off x="6398560" y="3753013"/>
            <a:ext cx="2831714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STXinwei"/>
                <a:ea typeface="STXinwei"/>
                <a:cs typeface="STXinwei"/>
                <a:sym typeface="STXinwei"/>
                <a:hlinkClick r:id="rId3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3"/>
              </a:rPr>
              <a:t>Outgoing arrows represent multiplication</a:t>
            </a:r>
          </a:p>
        </p:txBody>
      </p:sp>
      <p:sp>
        <p:nvSpPr>
          <p:cNvPr id="5387" name="TextBox 11"/>
          <p:cNvSpPr txBox="1"/>
          <p:nvPr/>
        </p:nvSpPr>
        <p:spPr>
          <a:xfrm>
            <a:off x="9310188" y="3799228"/>
            <a:ext cx="2484498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STXinwei"/>
                <a:ea typeface="STXinwei"/>
                <a:cs typeface="STXinwei"/>
                <a:sym typeface="STXinwei"/>
                <a:hlinkClick r:id="rId4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4"/>
              </a:rPr>
              <a:t>Incoming arrows represent addition</a:t>
            </a:r>
          </a:p>
        </p:txBody>
      </p:sp>
      <p:pic>
        <p:nvPicPr>
          <p:cNvPr id="5388" name="Picture 6" descr="Picture 6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4703" y="4188495"/>
            <a:ext cx="1794062" cy="1313644"/>
          </a:xfrm>
          <a:prstGeom prst="rect">
            <a:avLst/>
          </a:prstGeom>
          <a:ln w="12700">
            <a:miter lim="400000"/>
          </a:ln>
        </p:spPr>
      </p:pic>
      <p:pic>
        <p:nvPicPr>
          <p:cNvPr id="5389" name="Picture 8" descr="Picture 8">
            <a:hlinkClick r:id="rId3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6711" y="4237813"/>
            <a:ext cx="1894053" cy="110264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392" name="Rectangle 12"/>
          <p:cNvGrpSpPr/>
          <p:nvPr/>
        </p:nvGrpSpPr>
        <p:grpSpPr>
          <a:xfrm>
            <a:off x="9628972" y="2944213"/>
            <a:ext cx="1541955" cy="644042"/>
            <a:chOff x="0" y="0"/>
            <a:chExt cx="1541954" cy="644041"/>
          </a:xfrm>
        </p:grpSpPr>
        <p:sp>
          <p:nvSpPr>
            <p:cNvPr id="5390" name="Rectangle"/>
            <p:cNvSpPr/>
            <p:nvPr/>
          </p:nvSpPr>
          <p:spPr>
            <a:xfrm>
              <a:off x="-1" y="-1"/>
              <a:ext cx="1541956" cy="644043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91" name="Addition"/>
            <p:cNvSpPr txBox="1"/>
            <p:nvPr/>
          </p:nvSpPr>
          <p:spPr>
            <a:xfrm>
              <a:off x="64769" y="155650"/>
              <a:ext cx="1412416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Addition</a:t>
              </a:r>
            </a:p>
          </p:txBody>
        </p:sp>
      </p:grpSp>
      <p:grpSp>
        <p:nvGrpSpPr>
          <p:cNvPr id="5395" name="Oval 13"/>
          <p:cNvGrpSpPr/>
          <p:nvPr/>
        </p:nvGrpSpPr>
        <p:grpSpPr>
          <a:xfrm>
            <a:off x="9161827" y="1459453"/>
            <a:ext cx="723823" cy="671907"/>
            <a:chOff x="0" y="0"/>
            <a:chExt cx="723822" cy="671906"/>
          </a:xfrm>
        </p:grpSpPr>
        <p:sp>
          <p:nvSpPr>
            <p:cNvPr id="5393" name="Oval"/>
            <p:cNvSpPr/>
            <p:nvPr/>
          </p:nvSpPr>
          <p:spPr>
            <a:xfrm>
              <a:off x="0" y="3202"/>
              <a:ext cx="723823" cy="665503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94" name="P1"/>
            <p:cNvSpPr txBox="1"/>
            <p:nvPr/>
          </p:nvSpPr>
          <p:spPr>
            <a:xfrm>
              <a:off x="172929" y="-1"/>
              <a:ext cx="377964" cy="671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P1</a:t>
              </a:r>
            </a:p>
          </p:txBody>
        </p:sp>
      </p:grpSp>
      <p:grpSp>
        <p:nvGrpSpPr>
          <p:cNvPr id="5398" name="Oval 14"/>
          <p:cNvGrpSpPr/>
          <p:nvPr/>
        </p:nvGrpSpPr>
        <p:grpSpPr>
          <a:xfrm>
            <a:off x="10760016" y="1440457"/>
            <a:ext cx="741126" cy="687969"/>
            <a:chOff x="0" y="0"/>
            <a:chExt cx="741125" cy="687968"/>
          </a:xfrm>
        </p:grpSpPr>
        <p:sp>
          <p:nvSpPr>
            <p:cNvPr id="5396" name="Oval"/>
            <p:cNvSpPr/>
            <p:nvPr/>
          </p:nvSpPr>
          <p:spPr>
            <a:xfrm>
              <a:off x="0" y="3279"/>
              <a:ext cx="741126" cy="681411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97" name="P3"/>
            <p:cNvSpPr txBox="1"/>
            <p:nvPr/>
          </p:nvSpPr>
          <p:spPr>
            <a:xfrm>
              <a:off x="177063" y="-1"/>
              <a:ext cx="387000" cy="687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P3</a:t>
              </a:r>
            </a:p>
          </p:txBody>
        </p:sp>
      </p:grpSp>
      <p:grpSp>
        <p:nvGrpSpPr>
          <p:cNvPr id="5401" name="Oval 15"/>
          <p:cNvGrpSpPr/>
          <p:nvPr/>
        </p:nvGrpSpPr>
        <p:grpSpPr>
          <a:xfrm>
            <a:off x="10009065" y="1440457"/>
            <a:ext cx="741126" cy="687969"/>
            <a:chOff x="0" y="0"/>
            <a:chExt cx="741125" cy="687968"/>
          </a:xfrm>
        </p:grpSpPr>
        <p:sp>
          <p:nvSpPr>
            <p:cNvPr id="5399" name="Oval"/>
            <p:cNvSpPr/>
            <p:nvPr/>
          </p:nvSpPr>
          <p:spPr>
            <a:xfrm>
              <a:off x="0" y="3279"/>
              <a:ext cx="741126" cy="681411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00" name="P2"/>
            <p:cNvSpPr txBox="1"/>
            <p:nvPr/>
          </p:nvSpPr>
          <p:spPr>
            <a:xfrm>
              <a:off x="177063" y="-1"/>
              <a:ext cx="387000" cy="687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P2</a:t>
              </a:r>
            </a:p>
          </p:txBody>
        </p:sp>
      </p:grpSp>
      <p:sp>
        <p:nvSpPr>
          <p:cNvPr id="5402" name="Straight Arrow Connector 9"/>
          <p:cNvSpPr/>
          <p:nvPr/>
        </p:nvSpPr>
        <p:spPr>
          <a:xfrm>
            <a:off x="9535408" y="2117427"/>
            <a:ext cx="358320" cy="837752"/>
          </a:xfrm>
          <a:prstGeom prst="line">
            <a:avLst/>
          </a:prstGeom>
          <a:ln w="254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441" name="Straight Arrow Connector 18"/>
          <p:cNvSpPr/>
          <p:nvPr/>
        </p:nvSpPr>
        <p:spPr>
          <a:xfrm>
            <a:off x="10384560" y="2144080"/>
            <a:ext cx="10713" cy="781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404" name="Straight Arrow Connector 21"/>
          <p:cNvSpPr/>
          <p:nvPr/>
        </p:nvSpPr>
        <p:spPr>
          <a:xfrm flipH="1">
            <a:off x="10725587" y="2106461"/>
            <a:ext cx="384671" cy="864184"/>
          </a:xfrm>
          <a:prstGeom prst="line">
            <a:avLst/>
          </a:prstGeom>
          <a:ln w="254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5407" name="Oval 24"/>
          <p:cNvGrpSpPr/>
          <p:nvPr/>
        </p:nvGrpSpPr>
        <p:grpSpPr>
          <a:xfrm>
            <a:off x="9120884" y="2189504"/>
            <a:ext cx="508774" cy="439389"/>
            <a:chOff x="0" y="0"/>
            <a:chExt cx="508773" cy="439387"/>
          </a:xfrm>
        </p:grpSpPr>
        <p:sp>
          <p:nvSpPr>
            <p:cNvPr id="5405" name="Oval"/>
            <p:cNvSpPr/>
            <p:nvPr/>
          </p:nvSpPr>
          <p:spPr>
            <a:xfrm>
              <a:off x="0" y="9147"/>
              <a:ext cx="508774" cy="421095"/>
            </a:xfrm>
            <a:prstGeom prst="ellipse">
              <a:avLst/>
            </a:prstGeom>
            <a:noFill/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06" name="t1"/>
            <p:cNvSpPr txBox="1"/>
            <p:nvPr/>
          </p:nvSpPr>
          <p:spPr>
            <a:xfrm>
              <a:off x="147329" y="0"/>
              <a:ext cx="214115" cy="439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t1</a:t>
              </a:r>
            </a:p>
          </p:txBody>
        </p:sp>
      </p:grpSp>
      <p:grpSp>
        <p:nvGrpSpPr>
          <p:cNvPr id="5410" name="Oval 25"/>
          <p:cNvGrpSpPr/>
          <p:nvPr/>
        </p:nvGrpSpPr>
        <p:grpSpPr>
          <a:xfrm>
            <a:off x="9800884" y="2189504"/>
            <a:ext cx="508775" cy="439389"/>
            <a:chOff x="0" y="0"/>
            <a:chExt cx="508773" cy="439387"/>
          </a:xfrm>
        </p:grpSpPr>
        <p:sp>
          <p:nvSpPr>
            <p:cNvPr id="5408" name="Oval"/>
            <p:cNvSpPr/>
            <p:nvPr/>
          </p:nvSpPr>
          <p:spPr>
            <a:xfrm>
              <a:off x="0" y="9147"/>
              <a:ext cx="508774" cy="421095"/>
            </a:xfrm>
            <a:prstGeom prst="ellipse">
              <a:avLst/>
            </a:prstGeom>
            <a:noFill/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09" name="t2"/>
            <p:cNvSpPr txBox="1"/>
            <p:nvPr/>
          </p:nvSpPr>
          <p:spPr>
            <a:xfrm>
              <a:off x="147329" y="0"/>
              <a:ext cx="214115" cy="439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t2</a:t>
              </a:r>
            </a:p>
          </p:txBody>
        </p:sp>
      </p:grpSp>
      <p:grpSp>
        <p:nvGrpSpPr>
          <p:cNvPr id="5413" name="Oval 26"/>
          <p:cNvGrpSpPr/>
          <p:nvPr/>
        </p:nvGrpSpPr>
        <p:grpSpPr>
          <a:xfrm>
            <a:off x="11001854" y="2188158"/>
            <a:ext cx="508774" cy="433524"/>
            <a:chOff x="0" y="0"/>
            <a:chExt cx="508773" cy="433522"/>
          </a:xfrm>
        </p:grpSpPr>
        <p:sp>
          <p:nvSpPr>
            <p:cNvPr id="5411" name="Oval"/>
            <p:cNvSpPr/>
            <p:nvPr/>
          </p:nvSpPr>
          <p:spPr>
            <a:xfrm>
              <a:off x="0" y="15680"/>
              <a:ext cx="508774" cy="402162"/>
            </a:xfrm>
            <a:prstGeom prst="ellipse">
              <a:avLst/>
            </a:prstGeom>
            <a:noFill/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12" name="t3"/>
            <p:cNvSpPr txBox="1"/>
            <p:nvPr/>
          </p:nvSpPr>
          <p:spPr>
            <a:xfrm>
              <a:off x="146357" y="-1"/>
              <a:ext cx="216059" cy="4335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t3</a:t>
              </a:r>
            </a:p>
          </p:txBody>
        </p:sp>
      </p:grpSp>
      <p:grpSp>
        <p:nvGrpSpPr>
          <p:cNvPr id="5416" name="Rectangle 27"/>
          <p:cNvGrpSpPr/>
          <p:nvPr/>
        </p:nvGrpSpPr>
        <p:grpSpPr>
          <a:xfrm>
            <a:off x="6784316" y="1529420"/>
            <a:ext cx="1541955" cy="644042"/>
            <a:chOff x="0" y="0"/>
            <a:chExt cx="1541954" cy="644041"/>
          </a:xfrm>
        </p:grpSpPr>
        <p:sp>
          <p:nvSpPr>
            <p:cNvPr id="5414" name="Rectangle"/>
            <p:cNvSpPr/>
            <p:nvPr/>
          </p:nvSpPr>
          <p:spPr>
            <a:xfrm>
              <a:off x="-1" y="-1"/>
              <a:ext cx="1541956" cy="644043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15" name="Multiplication"/>
            <p:cNvSpPr txBox="1"/>
            <p:nvPr/>
          </p:nvSpPr>
          <p:spPr>
            <a:xfrm>
              <a:off x="64769" y="155650"/>
              <a:ext cx="1412416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Multiplication</a:t>
              </a:r>
            </a:p>
          </p:txBody>
        </p:sp>
      </p:grpSp>
      <p:grpSp>
        <p:nvGrpSpPr>
          <p:cNvPr id="5419" name="Oval 28"/>
          <p:cNvGrpSpPr/>
          <p:nvPr/>
        </p:nvGrpSpPr>
        <p:grpSpPr>
          <a:xfrm>
            <a:off x="6300537" y="2881806"/>
            <a:ext cx="828264" cy="768857"/>
            <a:chOff x="0" y="0"/>
            <a:chExt cx="828263" cy="768856"/>
          </a:xfrm>
        </p:grpSpPr>
        <p:sp>
          <p:nvSpPr>
            <p:cNvPr id="5417" name="Oval"/>
            <p:cNvSpPr/>
            <p:nvPr/>
          </p:nvSpPr>
          <p:spPr>
            <a:xfrm>
              <a:off x="0" y="3664"/>
              <a:ext cx="828264" cy="761529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18" name="P1"/>
            <p:cNvSpPr txBox="1"/>
            <p:nvPr/>
          </p:nvSpPr>
          <p:spPr>
            <a:xfrm>
              <a:off x="197881" y="-1"/>
              <a:ext cx="432501" cy="768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P1</a:t>
              </a:r>
            </a:p>
          </p:txBody>
        </p:sp>
      </p:grpSp>
      <p:grpSp>
        <p:nvGrpSpPr>
          <p:cNvPr id="5422" name="Oval 29"/>
          <p:cNvGrpSpPr/>
          <p:nvPr/>
        </p:nvGrpSpPr>
        <p:grpSpPr>
          <a:xfrm>
            <a:off x="8050364" y="2868717"/>
            <a:ext cx="828264" cy="768857"/>
            <a:chOff x="0" y="0"/>
            <a:chExt cx="828263" cy="768856"/>
          </a:xfrm>
        </p:grpSpPr>
        <p:sp>
          <p:nvSpPr>
            <p:cNvPr id="5420" name="Oval"/>
            <p:cNvSpPr/>
            <p:nvPr/>
          </p:nvSpPr>
          <p:spPr>
            <a:xfrm>
              <a:off x="0" y="3664"/>
              <a:ext cx="828264" cy="761529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21" name="P3"/>
            <p:cNvSpPr txBox="1"/>
            <p:nvPr/>
          </p:nvSpPr>
          <p:spPr>
            <a:xfrm>
              <a:off x="197881" y="-1"/>
              <a:ext cx="432501" cy="768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P3</a:t>
              </a:r>
            </a:p>
          </p:txBody>
        </p:sp>
      </p:grpSp>
      <p:grpSp>
        <p:nvGrpSpPr>
          <p:cNvPr id="5425" name="Oval 30"/>
          <p:cNvGrpSpPr/>
          <p:nvPr/>
        </p:nvGrpSpPr>
        <p:grpSpPr>
          <a:xfrm>
            <a:off x="7182657" y="2868717"/>
            <a:ext cx="828265" cy="768857"/>
            <a:chOff x="0" y="0"/>
            <a:chExt cx="828263" cy="768856"/>
          </a:xfrm>
        </p:grpSpPr>
        <p:sp>
          <p:nvSpPr>
            <p:cNvPr id="5423" name="Oval"/>
            <p:cNvSpPr/>
            <p:nvPr/>
          </p:nvSpPr>
          <p:spPr>
            <a:xfrm>
              <a:off x="0" y="3664"/>
              <a:ext cx="828264" cy="761529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24" name="P2"/>
            <p:cNvSpPr txBox="1"/>
            <p:nvPr/>
          </p:nvSpPr>
          <p:spPr>
            <a:xfrm>
              <a:off x="197881" y="-1"/>
              <a:ext cx="432501" cy="768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P2</a:t>
              </a:r>
            </a:p>
          </p:txBody>
        </p:sp>
      </p:grpSp>
      <p:sp>
        <p:nvSpPr>
          <p:cNvPr id="5426" name="Straight Arrow Connector 31"/>
          <p:cNvSpPr/>
          <p:nvPr/>
        </p:nvSpPr>
        <p:spPr>
          <a:xfrm flipH="1">
            <a:off x="6778560" y="2173461"/>
            <a:ext cx="367273" cy="770753"/>
          </a:xfrm>
          <a:prstGeom prst="line">
            <a:avLst/>
          </a:prstGeom>
          <a:ln w="254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427" name="Straight Arrow Connector 32"/>
          <p:cNvSpPr/>
          <p:nvPr/>
        </p:nvSpPr>
        <p:spPr>
          <a:xfrm>
            <a:off x="7555294" y="2173461"/>
            <a:ext cx="1" cy="644042"/>
          </a:xfrm>
          <a:prstGeom prst="line">
            <a:avLst/>
          </a:prstGeom>
          <a:ln w="254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428" name="Straight Arrow Connector 33"/>
          <p:cNvSpPr/>
          <p:nvPr/>
        </p:nvSpPr>
        <p:spPr>
          <a:xfrm>
            <a:off x="8003165" y="2197894"/>
            <a:ext cx="350243" cy="735355"/>
          </a:xfrm>
          <a:prstGeom prst="line">
            <a:avLst/>
          </a:prstGeom>
          <a:ln w="254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5431" name="Oval 34"/>
          <p:cNvGrpSpPr/>
          <p:nvPr/>
        </p:nvGrpSpPr>
        <p:grpSpPr>
          <a:xfrm>
            <a:off x="6412374" y="2376771"/>
            <a:ext cx="508775" cy="439389"/>
            <a:chOff x="0" y="0"/>
            <a:chExt cx="508773" cy="439387"/>
          </a:xfrm>
        </p:grpSpPr>
        <p:sp>
          <p:nvSpPr>
            <p:cNvPr id="5429" name="Oval"/>
            <p:cNvSpPr/>
            <p:nvPr/>
          </p:nvSpPr>
          <p:spPr>
            <a:xfrm>
              <a:off x="0" y="9147"/>
              <a:ext cx="508774" cy="421095"/>
            </a:xfrm>
            <a:prstGeom prst="ellipse">
              <a:avLst/>
            </a:prstGeom>
            <a:noFill/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30" name="t1"/>
            <p:cNvSpPr txBox="1"/>
            <p:nvPr/>
          </p:nvSpPr>
          <p:spPr>
            <a:xfrm>
              <a:off x="147329" y="0"/>
              <a:ext cx="214115" cy="439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t1</a:t>
              </a:r>
            </a:p>
          </p:txBody>
        </p:sp>
      </p:grpSp>
      <p:grpSp>
        <p:nvGrpSpPr>
          <p:cNvPr id="5434" name="Oval 35"/>
          <p:cNvGrpSpPr/>
          <p:nvPr/>
        </p:nvGrpSpPr>
        <p:grpSpPr>
          <a:xfrm>
            <a:off x="7092778" y="2384302"/>
            <a:ext cx="508775" cy="439389"/>
            <a:chOff x="0" y="0"/>
            <a:chExt cx="508773" cy="439387"/>
          </a:xfrm>
        </p:grpSpPr>
        <p:sp>
          <p:nvSpPr>
            <p:cNvPr id="5432" name="Oval"/>
            <p:cNvSpPr/>
            <p:nvPr/>
          </p:nvSpPr>
          <p:spPr>
            <a:xfrm>
              <a:off x="0" y="9147"/>
              <a:ext cx="508774" cy="421095"/>
            </a:xfrm>
            <a:prstGeom prst="ellipse">
              <a:avLst/>
            </a:prstGeom>
            <a:noFill/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33" name="t2"/>
            <p:cNvSpPr txBox="1"/>
            <p:nvPr/>
          </p:nvSpPr>
          <p:spPr>
            <a:xfrm>
              <a:off x="147329" y="0"/>
              <a:ext cx="214115" cy="439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t2</a:t>
              </a:r>
            </a:p>
          </p:txBody>
        </p:sp>
      </p:grpSp>
      <p:grpSp>
        <p:nvGrpSpPr>
          <p:cNvPr id="5437" name="Oval 36"/>
          <p:cNvGrpSpPr/>
          <p:nvPr/>
        </p:nvGrpSpPr>
        <p:grpSpPr>
          <a:xfrm>
            <a:off x="8210109" y="2383940"/>
            <a:ext cx="508775" cy="433524"/>
            <a:chOff x="0" y="0"/>
            <a:chExt cx="508773" cy="433522"/>
          </a:xfrm>
        </p:grpSpPr>
        <p:sp>
          <p:nvSpPr>
            <p:cNvPr id="5435" name="Oval"/>
            <p:cNvSpPr/>
            <p:nvPr/>
          </p:nvSpPr>
          <p:spPr>
            <a:xfrm>
              <a:off x="0" y="15680"/>
              <a:ext cx="508774" cy="402162"/>
            </a:xfrm>
            <a:prstGeom prst="ellipse">
              <a:avLst/>
            </a:prstGeom>
            <a:noFill/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36" name="t3"/>
            <p:cNvSpPr txBox="1"/>
            <p:nvPr/>
          </p:nvSpPr>
          <p:spPr>
            <a:xfrm>
              <a:off x="146357" y="-1"/>
              <a:ext cx="216059" cy="4335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t3</a:t>
              </a:r>
            </a:p>
          </p:txBody>
        </p:sp>
      </p:grpSp>
      <p:grpSp>
        <p:nvGrpSpPr>
          <p:cNvPr id="5440" name="Oval 52"/>
          <p:cNvGrpSpPr/>
          <p:nvPr/>
        </p:nvGrpSpPr>
        <p:grpSpPr>
          <a:xfrm>
            <a:off x="5125453" y="1610636"/>
            <a:ext cx="1650787" cy="362537"/>
            <a:chOff x="0" y="0"/>
            <a:chExt cx="1650786" cy="362536"/>
          </a:xfrm>
        </p:grpSpPr>
        <p:sp>
          <p:nvSpPr>
            <p:cNvPr id="5438" name="Oval"/>
            <p:cNvSpPr/>
            <p:nvPr/>
          </p:nvSpPr>
          <p:spPr>
            <a:xfrm>
              <a:off x="-1" y="-1"/>
              <a:ext cx="1650788" cy="362538"/>
            </a:xfrm>
            <a:prstGeom prst="ellipse">
              <a:avLst/>
            </a:prstGeom>
            <a:noFill/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39" name="Triggering token"/>
            <p:cNvSpPr txBox="1"/>
            <p:nvPr/>
          </p:nvSpPr>
          <p:spPr>
            <a:xfrm>
              <a:off x="306521" y="68414"/>
              <a:ext cx="1037744" cy="2257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Triggering token</a:t>
              </a:r>
            </a:p>
          </p:txBody>
        </p:sp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3" name="Picture 2" descr="Picture 2"/>
          <p:cNvPicPr>
            <a:picLocks noChangeAspect="1"/>
          </p:cNvPicPr>
          <p:nvPr/>
        </p:nvPicPr>
        <p:blipFill>
          <a:blip r:embed="rId2"/>
          <a:srcRect l="39110" r="16861" b="69794"/>
          <a:stretch>
            <a:fillRect/>
          </a:stretch>
        </p:blipFill>
        <p:spPr>
          <a:xfrm>
            <a:off x="4319188" y="2449273"/>
            <a:ext cx="3558386" cy="1200331"/>
          </a:xfrm>
          <a:prstGeom prst="rect">
            <a:avLst/>
          </a:prstGeom>
          <a:ln w="12700">
            <a:miter lim="400000"/>
          </a:ln>
        </p:spPr>
      </p:pic>
      <p:sp>
        <p:nvSpPr>
          <p:cNvPr id="5444" name="矩形 1"/>
          <p:cNvSpPr txBox="1"/>
          <p:nvPr/>
        </p:nvSpPr>
        <p:spPr>
          <a:xfrm>
            <a:off x="3022509" y="212692"/>
            <a:ext cx="6660318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 defTabSz="914331">
              <a:defRPr sz="24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How to compute numerical values using arrows?</a:t>
            </a:r>
          </a:p>
        </p:txBody>
      </p:sp>
      <p:sp>
        <p:nvSpPr>
          <p:cNvPr id="5445" name="TextBox 1"/>
          <p:cNvSpPr txBox="1"/>
          <p:nvPr/>
        </p:nvSpPr>
        <p:spPr>
          <a:xfrm>
            <a:off x="3233855" y="1372055"/>
            <a:ext cx="5729051" cy="117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Total Mass of Rocket：M</a:t>
            </a:r>
            <a:r>
              <a:rPr baseline="-25000"/>
              <a:t>total</a:t>
            </a:r>
          </a:p>
          <a:p>
            <a:pPr algn="ctr">
              <a:defRPr sz="3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One may use Rocket Equation:</a:t>
            </a:r>
          </a:p>
        </p:txBody>
      </p:sp>
      <p:pic>
        <p:nvPicPr>
          <p:cNvPr id="5446" name="Picture 4" descr="Picture 4"/>
          <p:cNvPicPr>
            <a:picLocks noChangeAspect="1"/>
          </p:cNvPicPr>
          <p:nvPr/>
        </p:nvPicPr>
        <p:blipFill>
          <a:blip r:embed="rId2"/>
          <a:srcRect t="35327"/>
          <a:stretch>
            <a:fillRect/>
          </a:stretch>
        </p:blipFill>
        <p:spPr>
          <a:xfrm>
            <a:off x="2057400" y="3734275"/>
            <a:ext cx="8081962" cy="25700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8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3"/>
          </a:xfrm>
          <a:prstGeom prst="rect">
            <a:avLst/>
          </a:prstGeom>
        </p:spPr>
        <p:txBody>
          <a:bodyPr/>
          <a:lstStyle/>
          <a:p>
            <a:pPr algn="ctr" defTabSz="706647">
              <a:defRPr sz="2016" b="1">
                <a:latin typeface="STXinwei"/>
                <a:ea typeface="STXinwei"/>
                <a:cs typeface="STXinwei"/>
                <a:sym typeface="STXinwei"/>
              </a:defRPr>
            </a:pPr>
            <a:r>
              <a:t>“Named” Property Domain Specification： the textual representation of rewrite rules</a:t>
            </a:r>
          </a:p>
        </p:txBody>
      </p:sp>
      <p:pic>
        <p:nvPicPr>
          <p:cNvPr id="544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2487068"/>
            <a:ext cx="6292666" cy="2331547"/>
          </a:xfrm>
          <a:prstGeom prst="rect">
            <a:avLst/>
          </a:prstGeom>
          <a:ln w="12700">
            <a:miter lim="400000"/>
          </a:ln>
        </p:spPr>
      </p:pic>
      <p:pic>
        <p:nvPicPr>
          <p:cNvPr id="5450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380" y="3541629"/>
            <a:ext cx="5295901" cy="204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51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381" y="1067835"/>
            <a:ext cx="4152901" cy="1943101"/>
          </a:xfrm>
          <a:prstGeom prst="rect">
            <a:avLst/>
          </a:prstGeom>
          <a:ln w="12700">
            <a:miter lim="400000"/>
          </a:ln>
        </p:spPr>
      </p:pic>
      <p:sp>
        <p:nvSpPr>
          <p:cNvPr id="5452" name="Rectangle 1"/>
          <p:cNvSpPr txBox="1"/>
          <p:nvPr/>
        </p:nvSpPr>
        <p:spPr>
          <a:xfrm>
            <a:off x="600342" y="5790164"/>
            <a:ext cx="10605194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According to Lambda Calculus’s universal algebraic expressive power，Function calls, equational reasoning/simplification, arithmetic assignments，can all be attained through applying Rewrite Rules.</a:t>
            </a:r>
          </a:p>
        </p:txBody>
      </p:sp>
      <p:sp>
        <p:nvSpPr>
          <p:cNvPr id="5453" name="内容占位符 2"/>
          <p:cNvSpPr txBox="1"/>
          <p:nvPr/>
        </p:nvSpPr>
        <p:spPr>
          <a:xfrm>
            <a:off x="600316" y="1067835"/>
            <a:ext cx="6595371" cy="1551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300"/>
              </a:spcBef>
              <a:buClr>
                <a:srgbClr val="990000"/>
              </a:buClr>
              <a:buSzPct val="75000"/>
              <a:buChar char="■"/>
              <a:defRPr sz="14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Property Domain： representing key-value pairs in Backus-Naur Form</a:t>
            </a:r>
            <a:endParaRPr sz="2000">
              <a:latin typeface="+mj-lt"/>
              <a:ea typeface="+mj-ea"/>
              <a:cs typeface="+mj-cs"/>
              <a:sym typeface="Calibri"/>
            </a:endParaRP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Namespace：PROP, EXPR, VAR, … as reserved words </a:t>
            </a: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Rewrite rules：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merge, substitute, delete, interp</a:t>
            </a:r>
            <a:r>
              <a:t> as operators。</a:t>
            </a:r>
            <a:endParaRPr sz="2000"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5454" name="Rounded Rectangle 2"/>
          <p:cNvSpPr/>
          <p:nvPr/>
        </p:nvSpPr>
        <p:spPr>
          <a:xfrm>
            <a:off x="800100" y="2300289"/>
            <a:ext cx="1028700" cy="2671762"/>
          </a:xfrm>
          <a:prstGeom prst="roundRect">
            <a:avLst>
              <a:gd name="adj" fmla="val 16667"/>
            </a:avLst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455" name="Rectangle 10"/>
          <p:cNvSpPr txBox="1"/>
          <p:nvPr/>
        </p:nvSpPr>
        <p:spPr>
          <a:xfrm>
            <a:off x="561752" y="5034803"/>
            <a:ext cx="168764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Key=Namespace</a:t>
            </a:r>
          </a:p>
        </p:txBody>
      </p:sp>
      <p:sp>
        <p:nvSpPr>
          <p:cNvPr id="5456" name="Rounded Rectangle 11"/>
          <p:cNvSpPr/>
          <p:nvPr/>
        </p:nvSpPr>
        <p:spPr>
          <a:xfrm>
            <a:off x="2151565" y="2300289"/>
            <a:ext cx="3946818" cy="2671762"/>
          </a:xfrm>
          <a:prstGeom prst="roundRect">
            <a:avLst>
              <a:gd name="adj" fmla="val 16667"/>
            </a:avLst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457" name="Rectangle 12"/>
          <p:cNvSpPr txBox="1"/>
          <p:nvPr/>
        </p:nvSpPr>
        <p:spPr>
          <a:xfrm>
            <a:off x="2197285" y="5034803"/>
            <a:ext cx="406145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Value=Rewrite rules</a:t>
            </a:r>
          </a:p>
        </p:txBody>
      </p:sp>
      <p:sp>
        <p:nvSpPr>
          <p:cNvPr id="5458" name="TextBox 3"/>
          <p:cNvSpPr txBox="1"/>
          <p:nvPr/>
        </p:nvSpPr>
        <p:spPr>
          <a:xfrm>
            <a:off x="344506" y="5373358"/>
            <a:ext cx="251861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Set theoretic operations</a:t>
            </a:r>
          </a:p>
        </p:txBody>
      </p:sp>
      <p:sp>
        <p:nvSpPr>
          <p:cNvPr id="5459" name="TextBox 13"/>
          <p:cNvSpPr txBox="1"/>
          <p:nvPr/>
        </p:nvSpPr>
        <p:spPr>
          <a:xfrm>
            <a:off x="3641083" y="5373358"/>
            <a:ext cx="167933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Arithmetic rules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1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0" y="274838"/>
            <a:ext cx="11360802" cy="524801"/>
          </a:xfrm>
          <a:prstGeom prst="rect">
            <a:avLst/>
          </a:prstGeom>
        </p:spPr>
        <p:txBody>
          <a:bodyPr/>
          <a:lstStyle>
            <a:lvl1pPr algn="ctr" defTabSz="859536">
              <a:defRPr sz="2256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Compute Arithmetic Expressions using Arrows (Directed Relations)</a:t>
            </a:r>
          </a:p>
        </p:txBody>
      </p:sp>
      <p:sp>
        <p:nvSpPr>
          <p:cNvPr id="5462" name="Slide Number Placeholder 2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76" y="6310165"/>
            <a:ext cx="350035" cy="3397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 fontScale="92500" lnSpcReduction="10000"/>
          </a:bodyPr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546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33" y="2247583"/>
            <a:ext cx="5956347" cy="3412249"/>
          </a:xfrm>
          <a:prstGeom prst="rect">
            <a:avLst/>
          </a:prstGeom>
          <a:ln w="12700">
            <a:miter lim="400000"/>
          </a:ln>
        </p:spPr>
      </p:pic>
      <p:sp>
        <p:nvSpPr>
          <p:cNvPr id="5464" name="TextBox 6"/>
          <p:cNvSpPr txBox="1"/>
          <p:nvPr/>
        </p:nvSpPr>
        <p:spPr>
          <a:xfrm>
            <a:off x="6171895" y="5659830"/>
            <a:ext cx="4241068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As long as the names of functions are unique, it can be un-mistakenly triggered into the abstract syntax tree.</a:t>
            </a:r>
          </a:p>
        </p:txBody>
      </p:sp>
      <p:pic>
        <p:nvPicPr>
          <p:cNvPr id="5465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321" y="1181386"/>
            <a:ext cx="3218923" cy="4790662"/>
          </a:xfrm>
          <a:prstGeom prst="rect">
            <a:avLst/>
          </a:prstGeom>
          <a:ln w="12700">
            <a:miter lim="400000"/>
          </a:ln>
        </p:spPr>
      </p:pic>
      <p:sp>
        <p:nvSpPr>
          <p:cNvPr id="5466" name="TextBox 7"/>
          <p:cNvSpPr txBox="1"/>
          <p:nvPr/>
        </p:nvSpPr>
        <p:spPr>
          <a:xfrm>
            <a:off x="499224" y="1298853"/>
            <a:ext cx="5539527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It is necessary to detect potential loopy references in the interacting tokens, and handle loopy references in ways to avoid infinite recursion.</a:t>
            </a:r>
          </a:p>
        </p:txBody>
      </p:sp>
      <p:sp>
        <p:nvSpPr>
          <p:cNvPr id="5467" name="TextBox 8"/>
          <p:cNvSpPr txBox="1"/>
          <p:nvPr/>
        </p:nvSpPr>
        <p:spPr>
          <a:xfrm>
            <a:off x="854953" y="6001963"/>
            <a:ext cx="5539526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AFABAB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Abstract syntax tree can be thought of as a special case of Partially Ordered Set.</a:t>
            </a:r>
          </a:p>
        </p:txBody>
      </p:sp>
      <p:pic>
        <p:nvPicPr>
          <p:cNvPr id="546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56" y="1438496"/>
            <a:ext cx="2192054" cy="1858635"/>
          </a:xfrm>
          <a:prstGeom prst="rect">
            <a:avLst/>
          </a:prstGeom>
          <a:ln w="12700">
            <a:miter lim="400000"/>
          </a:ln>
        </p:spPr>
      </p:pic>
      <p:sp>
        <p:nvSpPr>
          <p:cNvPr id="5469" name="TextBox 4"/>
          <p:cNvSpPr txBox="1"/>
          <p:nvPr/>
        </p:nvSpPr>
        <p:spPr>
          <a:xfrm>
            <a:off x="9812829" y="1040096"/>
            <a:ext cx="234906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Avoid loopy structures</a:t>
            </a:r>
          </a:p>
        </p:txBody>
      </p:sp>
      <p:sp>
        <p:nvSpPr>
          <p:cNvPr id="5470" name="TextBox 10"/>
          <p:cNvSpPr txBox="1"/>
          <p:nvPr/>
        </p:nvSpPr>
        <p:spPr>
          <a:xfrm>
            <a:off x="9842576" y="3289656"/>
            <a:ext cx="228957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Fixedpoint Semantics</a:t>
            </a:r>
          </a:p>
        </p:txBody>
      </p:sp>
      <p:sp>
        <p:nvSpPr>
          <p:cNvPr id="5471" name="TextBox 5"/>
          <p:cNvSpPr txBox="1"/>
          <p:nvPr/>
        </p:nvSpPr>
        <p:spPr>
          <a:xfrm>
            <a:off x="9698597" y="5330457"/>
            <a:ext cx="2359873" cy="277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600" i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Slonneger, Kenneth; Kurtz, Barry L. (1995).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5"/>
              </a:rPr>
              <a:t>Formal Syntax and Semantics of Programming Languages:A Laboratory Based Approach</a:t>
            </a:r>
            <a:r>
              <a:t>, 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6"/>
              </a:rPr>
              <a:t>Chapter 10</a:t>
            </a:r>
            <a:r>
              <a:t>, </a:t>
            </a:r>
          </a:p>
        </p:txBody>
      </p:sp>
      <p:pic>
        <p:nvPicPr>
          <p:cNvPr id="5472" name="Picture 2" descr="Picture 2">
            <a:hlinkClick r:id="rId5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58684" y="4009914"/>
            <a:ext cx="956398" cy="12388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4" name="标题 1"/>
          <p:cNvSpPr txBox="1">
            <a:spLocks noGrp="1"/>
          </p:cNvSpPr>
          <p:nvPr>
            <p:ph type="title"/>
          </p:nvPr>
        </p:nvSpPr>
        <p:spPr>
          <a:xfrm>
            <a:off x="605999" y="218534"/>
            <a:ext cx="10980002" cy="468001"/>
          </a:xfrm>
          <a:prstGeom prst="rect">
            <a:avLst/>
          </a:prstGeom>
        </p:spPr>
        <p:txBody>
          <a:bodyPr/>
          <a:lstStyle/>
          <a:p>
            <a:pPr algn="ctr" defTabSz="768095">
              <a:defRPr sz="2016" b="1">
                <a:latin typeface="STXinwei"/>
                <a:ea typeface="STXinwei"/>
                <a:cs typeface="STXinwei"/>
                <a:sym typeface="STXinwei"/>
              </a:defRPr>
            </a:pPr>
            <a:r>
              <a:t>The Implementation of a system solution generator（in year 2004）</a:t>
            </a:r>
          </a:p>
        </p:txBody>
      </p:sp>
      <p:sp>
        <p:nvSpPr>
          <p:cNvPr id="5475" name="内容占位符 2"/>
          <p:cNvSpPr txBox="1"/>
          <p:nvPr/>
        </p:nvSpPr>
        <p:spPr>
          <a:xfrm>
            <a:off x="504412" y="1097455"/>
            <a:ext cx="11046088" cy="307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1" tIns="45691" rIns="45691" bIns="45691">
            <a:spAutoFit/>
          </a:bodyPr>
          <a:lstStyle>
            <a:lvl1pPr marL="457200" indent="-457200" defTabSz="801687">
              <a:lnSpc>
                <a:spcPct val="150000"/>
              </a:lnSpc>
              <a:spcBef>
                <a:spcPts val="300"/>
              </a:spcBef>
              <a:buClr>
                <a:srgbClr val="990000"/>
              </a:buClr>
              <a:buSzPct val="75000"/>
              <a:buChar char="■"/>
              <a:defRPr sz="14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Encoding,  Enumerating, Evaluating are the meta-operators of AoS.</a:t>
            </a:r>
          </a:p>
        </p:txBody>
      </p:sp>
      <p:pic>
        <p:nvPicPr>
          <p:cNvPr id="5476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49" y="1995894"/>
            <a:ext cx="5272268" cy="386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5477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405" y="1978819"/>
            <a:ext cx="5502376" cy="4244689"/>
          </a:xfrm>
          <a:prstGeom prst="rect">
            <a:avLst/>
          </a:prstGeom>
          <a:ln w="12700">
            <a:miter lim="400000"/>
          </a:ln>
        </p:spPr>
      </p:pic>
      <p:sp>
        <p:nvSpPr>
          <p:cNvPr id="5478" name="矩形 35"/>
          <p:cNvSpPr txBox="1"/>
          <p:nvPr/>
        </p:nvSpPr>
        <p:spPr>
          <a:xfrm>
            <a:off x="6241126" y="6112300"/>
            <a:ext cx="5803396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 defTabSz="914331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The red curve represents the Pareto Front as an “optimal solution” filtering mechanism.</a:t>
            </a:r>
          </a:p>
        </p:txBody>
      </p:sp>
      <p:sp>
        <p:nvSpPr>
          <p:cNvPr id="5479" name="矩形 35"/>
          <p:cNvSpPr txBox="1"/>
          <p:nvPr/>
        </p:nvSpPr>
        <p:spPr>
          <a:xfrm>
            <a:off x="141915" y="1472897"/>
            <a:ext cx="2227482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 defTabSz="914331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Encode in Namespaces</a:t>
            </a:r>
          </a:p>
        </p:txBody>
      </p:sp>
      <p:sp>
        <p:nvSpPr>
          <p:cNvPr id="5480" name="矩形 35"/>
          <p:cNvSpPr txBox="1"/>
          <p:nvPr/>
        </p:nvSpPr>
        <p:spPr>
          <a:xfrm>
            <a:off x="2342078" y="1491947"/>
            <a:ext cx="1768411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 defTabSz="914331"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Enumerate Exhaustively</a:t>
            </a:r>
          </a:p>
        </p:txBody>
      </p:sp>
      <p:sp>
        <p:nvSpPr>
          <p:cNvPr id="5481" name="矩形 35"/>
          <p:cNvSpPr txBox="1"/>
          <p:nvPr/>
        </p:nvSpPr>
        <p:spPr>
          <a:xfrm>
            <a:off x="4467176" y="1491947"/>
            <a:ext cx="2083823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 defTabSz="914331"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Evaluate in proper semantics</a:t>
            </a:r>
          </a:p>
        </p:txBody>
      </p:sp>
      <p:sp>
        <p:nvSpPr>
          <p:cNvPr id="5482" name="TextBox 3"/>
          <p:cNvSpPr txBox="1"/>
          <p:nvPr/>
        </p:nvSpPr>
        <p:spPr>
          <a:xfrm>
            <a:off x="2909845" y="1738179"/>
            <a:ext cx="632877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(BDD, SAT)</a:t>
            </a:r>
          </a:p>
        </p:txBody>
      </p:sp>
      <p:sp>
        <p:nvSpPr>
          <p:cNvPr id="5483" name="TextBox 10"/>
          <p:cNvSpPr txBox="1"/>
          <p:nvPr/>
        </p:nvSpPr>
        <p:spPr>
          <a:xfrm>
            <a:off x="525921" y="1738179"/>
            <a:ext cx="1459470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(Hashtable, Associative Array)</a:t>
            </a:r>
          </a:p>
        </p:txBody>
      </p:sp>
      <p:sp>
        <p:nvSpPr>
          <p:cNvPr id="5484" name="TextBox 11"/>
          <p:cNvSpPr txBox="1"/>
          <p:nvPr/>
        </p:nvSpPr>
        <p:spPr>
          <a:xfrm>
            <a:off x="4467176" y="1738179"/>
            <a:ext cx="1786891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(Symbolic Math, Function Evaluation)</a:t>
            </a:r>
          </a:p>
        </p:txBody>
      </p:sp>
      <p:sp>
        <p:nvSpPr>
          <p:cNvPr id="5485" name="TextBox 26"/>
          <p:cNvSpPr txBox="1"/>
          <p:nvPr/>
        </p:nvSpPr>
        <p:spPr>
          <a:xfrm>
            <a:off x="383066" y="658458"/>
            <a:ext cx="1142586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System Specifications of each solution is represented in </a:t>
            </a:r>
            <a:r>
              <a:rPr>
                <a:solidFill>
                  <a:srgbClr val="FF2600"/>
                </a:solidFill>
              </a:rPr>
              <a:t>semantics</a:t>
            </a:r>
            <a:r>
              <a:t> that are meaningful to relevant stakeholders.</a:t>
            </a:r>
          </a:p>
        </p:txBody>
      </p:sp>
      <p:sp>
        <p:nvSpPr>
          <p:cNvPr id="5486" name="TextBox 13"/>
          <p:cNvSpPr txBox="1"/>
          <p:nvPr/>
        </p:nvSpPr>
        <p:spPr>
          <a:xfrm>
            <a:off x="4131250" y="2503675"/>
            <a:ext cx="1810828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Trace Semantics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(Reachability)</a:t>
            </a:r>
          </a:p>
        </p:txBody>
      </p:sp>
      <p:sp>
        <p:nvSpPr>
          <p:cNvPr id="5487" name="TextBox 27"/>
          <p:cNvSpPr txBox="1"/>
          <p:nvPr/>
        </p:nvSpPr>
        <p:spPr>
          <a:xfrm>
            <a:off x="4186146" y="4461773"/>
            <a:ext cx="1768411" cy="891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Domain-Specific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Calibri"/>
            </a:endParaRPr>
          </a:p>
          <a:p>
            <a:pPr>
              <a:defRPr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Key-Value Pairs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5488" name="TextBox 30"/>
          <p:cNvSpPr txBox="1"/>
          <p:nvPr/>
        </p:nvSpPr>
        <p:spPr>
          <a:xfrm>
            <a:off x="1357682" y="2842313"/>
            <a:ext cx="1183964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Encode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Possibility </a:t>
            </a:r>
          </a:p>
          <a:p>
            <a:pPr algn="ctr">
              <a:defRPr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Space</a:t>
            </a:r>
          </a:p>
        </p:txBody>
      </p:sp>
      <p:sp>
        <p:nvSpPr>
          <p:cNvPr id="5489" name="TextBox 35"/>
          <p:cNvSpPr txBox="1"/>
          <p:nvPr/>
        </p:nvSpPr>
        <p:spPr>
          <a:xfrm>
            <a:off x="152240" y="5965833"/>
            <a:ext cx="6382591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AFABAB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OPN-IDE can incorporate many styles of data representation to accommodate inter-domain communication.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6" name="矩形 1"/>
          <p:cNvSpPr txBox="1"/>
          <p:nvPr/>
        </p:nvSpPr>
        <p:spPr>
          <a:xfrm>
            <a:off x="4964539" y="1166841"/>
            <a:ext cx="7056110" cy="5107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Benjamin Koo (顧學雍)</a:t>
            </a: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Inventor of Algebra of Systems （AoS）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br>
              <a:rPr>
                <a:latin typeface="+mj-lt"/>
                <a:ea typeface="+mj-ea"/>
                <a:cs typeface="+mj-cs"/>
                <a:sym typeface="Calibri"/>
              </a:rPr>
            </a:br>
            <a:endParaRPr>
              <a:latin typeface="+mj-lt"/>
              <a:ea typeface="+mj-ea"/>
              <a:cs typeface="+mj-cs"/>
              <a:sym typeface="Calibri"/>
            </a:endParaRP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Surya University, Vice President of Research and Development</a:t>
            </a: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Ph. D. in Engineering Systems, MIT</a:t>
            </a: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Masters in Systems Management and Design，MIT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>
                <a:latin typeface="+mj-lt"/>
                <a:ea typeface="+mj-ea"/>
                <a:cs typeface="+mj-cs"/>
                <a:sym typeface="Calibri"/>
              </a:rPr>
              <a:t>Masters in Industrial Engineering. University of Minnesota</a:t>
            </a: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>
                <a:latin typeface="+mj-lt"/>
                <a:ea typeface="+mj-ea"/>
                <a:cs typeface="+mj-cs"/>
                <a:sym typeface="Calibri"/>
              </a:rPr>
              <a:t>Bachelor in Mechanical Engineering, University of Minnesota</a:t>
            </a: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Technology Strategy Advisor to Minister Luhut Panjadang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endParaRPr>
              <a:latin typeface="+mj-lt"/>
              <a:ea typeface="+mj-ea"/>
              <a:cs typeface="+mj-cs"/>
              <a:sym typeface="Calibri"/>
            </a:endParaRP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br>
              <a:rPr>
                <a:latin typeface="+mj-lt"/>
                <a:ea typeface="+mj-ea"/>
                <a:cs typeface="+mj-cs"/>
                <a:sym typeface="Calibri"/>
              </a:rPr>
            </a:br>
            <a:endParaRPr>
              <a:latin typeface="+mj-lt"/>
              <a:ea typeface="+mj-ea"/>
              <a:cs typeface="+mj-cs"/>
              <a:sym typeface="Calibri"/>
            </a:endParaRP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Email: 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koo0905@gmail.com</a:t>
            </a: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br/>
            <a:endParaRPr/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Personal Homepage：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3"/>
              </a:rPr>
              <a:t>http://xlp.pub</a:t>
            </a:r>
          </a:p>
        </p:txBody>
      </p:sp>
      <p:sp>
        <p:nvSpPr>
          <p:cNvPr id="5157" name="矩形 2"/>
          <p:cNvSpPr txBox="1"/>
          <p:nvPr/>
        </p:nvSpPr>
        <p:spPr>
          <a:xfrm>
            <a:off x="313208" y="132988"/>
            <a:ext cx="1143682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Bio</a:t>
            </a:r>
          </a:p>
        </p:txBody>
      </p:sp>
      <p:pic>
        <p:nvPicPr>
          <p:cNvPr id="5158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486" y="1166840"/>
            <a:ext cx="4524316" cy="45243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1" name="Slide Number Placeholder 2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76" y="6310165"/>
            <a:ext cx="350035" cy="3397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 fontScale="92500" lnSpcReduction="10000"/>
          </a:bodyPr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5492" name="TextBox 4"/>
          <p:cNvSpPr txBox="1"/>
          <p:nvPr/>
        </p:nvSpPr>
        <p:spPr>
          <a:xfrm>
            <a:off x="3477426" y="6141422"/>
            <a:ext cx="523714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STXinwei"/>
                <a:ea typeface="STXinwei"/>
                <a:cs typeface="STXinwei"/>
                <a:sym typeface="STXinwei"/>
                <a:hlinkClick r:id="rId2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Introductory material to enumerative combinatorics</a:t>
            </a:r>
          </a:p>
        </p:txBody>
      </p:sp>
      <p:pic>
        <p:nvPicPr>
          <p:cNvPr id="5493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672" y="1130758"/>
            <a:ext cx="7751413" cy="508686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498" name="Line Callout 1 5"/>
          <p:cNvGrpSpPr/>
          <p:nvPr/>
        </p:nvGrpSpPr>
        <p:grpSpPr>
          <a:xfrm>
            <a:off x="9053429" y="3573267"/>
            <a:ext cx="2993758" cy="1802746"/>
            <a:chOff x="0" y="0"/>
            <a:chExt cx="2993757" cy="1802744"/>
          </a:xfrm>
        </p:grpSpPr>
        <p:grpSp>
          <p:nvGrpSpPr>
            <p:cNvPr id="5496" name="Group"/>
            <p:cNvGrpSpPr/>
            <p:nvPr/>
          </p:nvGrpSpPr>
          <p:grpSpPr>
            <a:xfrm>
              <a:off x="0" y="205472"/>
              <a:ext cx="2993758" cy="1391800"/>
              <a:chOff x="0" y="0"/>
              <a:chExt cx="2993757" cy="1391799"/>
            </a:xfrm>
          </p:grpSpPr>
          <p:sp>
            <p:nvSpPr>
              <p:cNvPr id="5494" name="Rectangle"/>
              <p:cNvSpPr/>
              <p:nvPr/>
            </p:nvSpPr>
            <p:spPr>
              <a:xfrm>
                <a:off x="1245281" y="0"/>
                <a:ext cx="1748477" cy="1391800"/>
              </a:xfrm>
              <a:prstGeom prst="rect">
                <a:avLst/>
              </a:prstGeom>
              <a:solidFill>
                <a:srgbClr val="5B9BD5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495" name="Line"/>
              <p:cNvSpPr/>
              <p:nvPr/>
            </p:nvSpPr>
            <p:spPr>
              <a:xfrm flipH="1" flipV="1">
                <a:off x="0" y="154030"/>
                <a:ext cx="1099581" cy="106933"/>
              </a:xfrm>
              <a:prstGeom prst="line">
                <a:avLst/>
              </a:prstGeom>
              <a:noFill/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5497" name="Evaluated and Optimizing"/>
            <p:cNvSpPr txBox="1"/>
            <p:nvPr/>
          </p:nvSpPr>
          <p:spPr>
            <a:xfrm>
              <a:off x="1305275" y="0"/>
              <a:ext cx="1628489" cy="1802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Evaluated and Optimizing</a:t>
              </a:r>
            </a:p>
          </p:txBody>
        </p:sp>
      </p:grpSp>
      <p:grpSp>
        <p:nvGrpSpPr>
          <p:cNvPr id="5503" name="Line Callout 1 7"/>
          <p:cNvGrpSpPr/>
          <p:nvPr/>
        </p:nvGrpSpPr>
        <p:grpSpPr>
          <a:xfrm>
            <a:off x="8785017" y="1967021"/>
            <a:ext cx="2993759" cy="1207973"/>
            <a:chOff x="0" y="0"/>
            <a:chExt cx="2993757" cy="1207972"/>
          </a:xfrm>
        </p:grpSpPr>
        <p:grpSp>
          <p:nvGrpSpPr>
            <p:cNvPr id="5501" name="Group"/>
            <p:cNvGrpSpPr/>
            <p:nvPr/>
          </p:nvGrpSpPr>
          <p:grpSpPr>
            <a:xfrm>
              <a:off x="-1" y="0"/>
              <a:ext cx="2993759" cy="1207973"/>
              <a:chOff x="0" y="0"/>
              <a:chExt cx="2993757" cy="1207972"/>
            </a:xfrm>
          </p:grpSpPr>
          <p:sp>
            <p:nvSpPr>
              <p:cNvPr id="5499" name="Rectangle"/>
              <p:cNvSpPr/>
              <p:nvPr/>
            </p:nvSpPr>
            <p:spPr>
              <a:xfrm>
                <a:off x="1476217" y="0"/>
                <a:ext cx="1517541" cy="1207973"/>
              </a:xfrm>
              <a:prstGeom prst="rect">
                <a:avLst/>
              </a:prstGeom>
              <a:solidFill>
                <a:srgbClr val="5B9BD5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500" name="Line"/>
              <p:cNvSpPr/>
              <p:nvPr/>
            </p:nvSpPr>
            <p:spPr>
              <a:xfrm flipH="1">
                <a:off x="-1" y="226495"/>
                <a:ext cx="1349762" cy="588185"/>
              </a:xfrm>
              <a:prstGeom prst="line">
                <a:avLst/>
              </a:prstGeom>
              <a:noFill/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5502" name="Representing Mission Structures"/>
            <p:cNvSpPr txBox="1"/>
            <p:nvPr/>
          </p:nvSpPr>
          <p:spPr>
            <a:xfrm>
              <a:off x="1528287" y="177265"/>
              <a:ext cx="1413401" cy="853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7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Representing Mission Structures</a:t>
              </a:r>
            </a:p>
          </p:txBody>
        </p:sp>
      </p:grpSp>
      <p:grpSp>
        <p:nvGrpSpPr>
          <p:cNvPr id="5508" name="Line Callout 1 8"/>
          <p:cNvGrpSpPr/>
          <p:nvPr/>
        </p:nvGrpSpPr>
        <p:grpSpPr>
          <a:xfrm>
            <a:off x="568374" y="4630174"/>
            <a:ext cx="5125037" cy="1952989"/>
            <a:chOff x="0" y="0"/>
            <a:chExt cx="5125036" cy="1952988"/>
          </a:xfrm>
        </p:grpSpPr>
        <p:grpSp>
          <p:nvGrpSpPr>
            <p:cNvPr id="5506" name="Group"/>
            <p:cNvGrpSpPr/>
            <p:nvPr/>
          </p:nvGrpSpPr>
          <p:grpSpPr>
            <a:xfrm>
              <a:off x="-1" y="0"/>
              <a:ext cx="5125037" cy="1952989"/>
              <a:chOff x="0" y="0"/>
              <a:chExt cx="5125035" cy="1952989"/>
            </a:xfrm>
          </p:grpSpPr>
          <p:sp>
            <p:nvSpPr>
              <p:cNvPr id="5504" name="Rectangle"/>
              <p:cNvSpPr/>
              <p:nvPr/>
            </p:nvSpPr>
            <p:spPr>
              <a:xfrm>
                <a:off x="0" y="745017"/>
                <a:ext cx="1517541" cy="1207973"/>
              </a:xfrm>
              <a:prstGeom prst="rect">
                <a:avLst/>
              </a:prstGeom>
              <a:solidFill>
                <a:srgbClr val="5B9BD5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505" name="Line"/>
              <p:cNvSpPr/>
              <p:nvPr/>
            </p:nvSpPr>
            <p:spPr>
              <a:xfrm flipV="1">
                <a:off x="1751772" y="0"/>
                <a:ext cx="3373264" cy="1531685"/>
              </a:xfrm>
              <a:prstGeom prst="line">
                <a:avLst/>
              </a:prstGeom>
              <a:noFill/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5507" name="Enumerate Instances of Solutions"/>
            <p:cNvSpPr txBox="1"/>
            <p:nvPr/>
          </p:nvSpPr>
          <p:spPr>
            <a:xfrm>
              <a:off x="52069" y="865133"/>
              <a:ext cx="1413402" cy="967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9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Enumerate Instances of Solutions</a:t>
              </a:r>
            </a:p>
          </p:txBody>
        </p:sp>
      </p:grpSp>
      <p:grpSp>
        <p:nvGrpSpPr>
          <p:cNvPr id="5513" name="Line Callout 1 9"/>
          <p:cNvGrpSpPr/>
          <p:nvPr/>
        </p:nvGrpSpPr>
        <p:grpSpPr>
          <a:xfrm>
            <a:off x="259492" y="1967020"/>
            <a:ext cx="2744366" cy="1207973"/>
            <a:chOff x="0" y="0"/>
            <a:chExt cx="2744365" cy="1207972"/>
          </a:xfrm>
        </p:grpSpPr>
        <p:grpSp>
          <p:nvGrpSpPr>
            <p:cNvPr id="5511" name="Group"/>
            <p:cNvGrpSpPr/>
            <p:nvPr/>
          </p:nvGrpSpPr>
          <p:grpSpPr>
            <a:xfrm>
              <a:off x="0" y="0"/>
              <a:ext cx="2744366" cy="1207973"/>
              <a:chOff x="0" y="0"/>
              <a:chExt cx="2744365" cy="1207972"/>
            </a:xfrm>
          </p:grpSpPr>
          <p:sp>
            <p:nvSpPr>
              <p:cNvPr id="5509" name="Rectangle"/>
              <p:cNvSpPr/>
              <p:nvPr/>
            </p:nvSpPr>
            <p:spPr>
              <a:xfrm>
                <a:off x="0" y="0"/>
                <a:ext cx="1826424" cy="1207973"/>
              </a:xfrm>
              <a:prstGeom prst="rect">
                <a:avLst/>
              </a:prstGeom>
              <a:solidFill>
                <a:srgbClr val="5B9BD5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400">
                    <a:solidFill>
                      <a:srgbClr val="FFFFFF"/>
                    </a:solidFill>
                    <a:latin typeface="STXinwei"/>
                    <a:ea typeface="STXinwei"/>
                    <a:cs typeface="STXinwei"/>
                    <a:sym typeface="STXinwei"/>
                  </a:defRPr>
                </a:pPr>
                <a:endParaRPr/>
              </a:p>
            </p:txBody>
          </p:sp>
          <p:sp>
            <p:nvSpPr>
              <p:cNvPr id="5510" name="Line"/>
              <p:cNvSpPr/>
              <p:nvPr/>
            </p:nvSpPr>
            <p:spPr>
              <a:xfrm>
                <a:off x="2002581" y="687819"/>
                <a:ext cx="741785" cy="368504"/>
              </a:xfrm>
              <a:prstGeom prst="line">
                <a:avLst/>
              </a:prstGeom>
              <a:noFill/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5512" name="Defines…"/>
            <p:cNvSpPr/>
            <p:nvPr/>
          </p:nvSpPr>
          <p:spPr>
            <a:xfrm>
              <a:off x="52069" y="603986"/>
              <a:ext cx="172228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9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Defines</a:t>
              </a:r>
              <a:endParaRPr>
                <a:latin typeface="+mj-lt"/>
                <a:ea typeface="+mj-ea"/>
                <a:cs typeface="+mj-cs"/>
                <a:sym typeface="Calibri"/>
              </a:endParaRPr>
            </a:p>
            <a:p>
              <a:pPr algn="ctr">
                <a:defRPr sz="19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rPr>
                  <a:latin typeface="+mj-lt"/>
                  <a:ea typeface="+mj-ea"/>
                  <a:cs typeface="+mj-cs"/>
                  <a:sym typeface="Calibri"/>
                </a:rPr>
                <a:t>Solution space of interest</a:t>
              </a:r>
            </a:p>
          </p:txBody>
        </p:sp>
      </p:grpSp>
      <p:pic>
        <p:nvPicPr>
          <p:cNvPr id="5514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2836" y="5184802"/>
            <a:ext cx="2027170" cy="1563817"/>
          </a:xfrm>
          <a:prstGeom prst="rect">
            <a:avLst/>
          </a:prstGeom>
          <a:ln w="12700">
            <a:miter lim="400000"/>
          </a:ln>
        </p:spPr>
      </p:pic>
      <p:sp>
        <p:nvSpPr>
          <p:cNvPr id="5515" name="标题 1"/>
          <p:cNvSpPr txBox="1"/>
          <p:nvPr/>
        </p:nvSpPr>
        <p:spPr>
          <a:xfrm>
            <a:off x="606155" y="172375"/>
            <a:ext cx="10980002" cy="551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 defTabSz="841247">
              <a:lnSpc>
                <a:spcPct val="90000"/>
              </a:lnSpc>
              <a:defRPr sz="2400" b="1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Exploring the Solution Space with Encode, Enum, and Evaluate</a:t>
            </a:r>
          </a:p>
        </p:txBody>
      </p:sp>
      <p:sp>
        <p:nvSpPr>
          <p:cNvPr id="5516" name="Title 11"/>
          <p:cNvSpPr txBox="1">
            <a:spLocks noGrp="1"/>
          </p:cNvSpPr>
          <p:nvPr>
            <p:ph type="title"/>
          </p:nvPr>
        </p:nvSpPr>
        <p:spPr>
          <a:xfrm>
            <a:off x="413536" y="598289"/>
            <a:ext cx="11365240" cy="763601"/>
          </a:xfrm>
          <a:prstGeom prst="rect">
            <a:avLst/>
          </a:prstGeom>
        </p:spPr>
        <p:txBody>
          <a:bodyPr/>
          <a:lstStyle>
            <a:lvl1pPr algn="ctr" defTabSz="859536">
              <a:defRPr sz="3666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(Live software demo)</a:t>
            </a:r>
          </a:p>
        </p:txBody>
      </p:sp>
      <p:sp>
        <p:nvSpPr>
          <p:cNvPr id="5517" name="TextBox 1"/>
          <p:cNvSpPr txBox="1"/>
          <p:nvPr/>
        </p:nvSpPr>
        <p:spPr>
          <a:xfrm>
            <a:off x="9887777" y="1458494"/>
            <a:ext cx="2264456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DSL:Domain Specific Language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" name="标题 1"/>
          <p:cNvSpPr txBox="1">
            <a:spLocks noGrp="1"/>
          </p:cNvSpPr>
          <p:nvPr>
            <p:ph type="title"/>
          </p:nvPr>
        </p:nvSpPr>
        <p:spPr>
          <a:xfrm>
            <a:off x="608380" y="309093"/>
            <a:ext cx="10980002" cy="468002"/>
          </a:xfrm>
          <a:prstGeom prst="rect">
            <a:avLst/>
          </a:prstGeom>
        </p:spPr>
        <p:txBody>
          <a:bodyPr/>
          <a:lstStyle/>
          <a:p>
            <a:pPr algn="ctr" defTabSz="466344">
              <a:defRPr sz="1224" b="1">
                <a:latin typeface="STXinwei"/>
                <a:ea typeface="STXinwei"/>
                <a:cs typeface="STXinwei"/>
                <a:sym typeface="STXinwei"/>
              </a:defRPr>
            </a:pPr>
            <a:r>
              <a:t>The Semantics of Key Value Pairs is a Declarative Language  </a:t>
            </a:r>
            <a:br/>
            <a:r>
              <a:t>(XML/JSON/YAML)</a:t>
            </a:r>
          </a:p>
        </p:txBody>
      </p:sp>
      <p:grpSp>
        <p:nvGrpSpPr>
          <p:cNvPr id="5522" name="Group 16"/>
          <p:cNvGrpSpPr/>
          <p:nvPr/>
        </p:nvGrpSpPr>
        <p:grpSpPr>
          <a:xfrm>
            <a:off x="6780004" y="3696818"/>
            <a:ext cx="3383281" cy="2392823"/>
            <a:chOff x="0" y="0"/>
            <a:chExt cx="3383280" cy="2392821"/>
          </a:xfrm>
        </p:grpSpPr>
        <p:pic>
          <p:nvPicPr>
            <p:cNvPr id="5520" name="Picture 12" descr="Picture 12"/>
            <p:cNvPicPr>
              <a:picLocks noChangeAspect="1"/>
            </p:cNvPicPr>
            <p:nvPr/>
          </p:nvPicPr>
          <p:blipFill>
            <a:blip r:embed="rId2"/>
            <a:srcRect r="83236"/>
            <a:stretch>
              <a:fillRect/>
            </a:stretch>
          </p:blipFill>
          <p:spPr>
            <a:xfrm>
              <a:off x="0" y="5221"/>
              <a:ext cx="1611632" cy="2387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521" name="Picture 24" descr="Picture 24"/>
            <p:cNvPicPr>
              <a:picLocks noChangeAspect="1"/>
            </p:cNvPicPr>
            <p:nvPr/>
          </p:nvPicPr>
          <p:blipFill>
            <a:blip r:embed="rId2"/>
            <a:srcRect l="53617" r="26646"/>
            <a:stretch>
              <a:fillRect/>
            </a:stretch>
          </p:blipFill>
          <p:spPr>
            <a:xfrm>
              <a:off x="1485900" y="-1"/>
              <a:ext cx="1897381" cy="2387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523" name="Picture 14" descr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475" y="1201575"/>
            <a:ext cx="4516341" cy="22274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524" name="Picture 15" descr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9" y="1147001"/>
            <a:ext cx="5617530" cy="5099636"/>
          </a:xfrm>
          <a:prstGeom prst="rect">
            <a:avLst/>
          </a:prstGeom>
          <a:ln w="12700">
            <a:miter lim="400000"/>
          </a:ln>
        </p:spPr>
      </p:pic>
      <p:sp>
        <p:nvSpPr>
          <p:cNvPr id="5525" name="Rounded Rectangle 28"/>
          <p:cNvSpPr/>
          <p:nvPr/>
        </p:nvSpPr>
        <p:spPr>
          <a:xfrm>
            <a:off x="6721447" y="3859033"/>
            <a:ext cx="1409312" cy="2387602"/>
          </a:xfrm>
          <a:prstGeom prst="roundRect">
            <a:avLst>
              <a:gd name="adj" fmla="val 16667"/>
            </a:avLst>
          </a:prstGeom>
          <a:ln w="38100">
            <a:solidFill>
              <a:srgbClr val="0000CC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CC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526" name="Rectangle 29"/>
          <p:cNvSpPr txBox="1"/>
          <p:nvPr/>
        </p:nvSpPr>
        <p:spPr>
          <a:xfrm>
            <a:off x="6523676" y="3421676"/>
            <a:ext cx="180485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rgbClr val="0000CC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Keys=Namespace</a:t>
            </a:r>
          </a:p>
        </p:txBody>
      </p:sp>
      <p:sp>
        <p:nvSpPr>
          <p:cNvPr id="5527" name="Rounded Rectangle 31"/>
          <p:cNvSpPr/>
          <p:nvPr/>
        </p:nvSpPr>
        <p:spPr>
          <a:xfrm>
            <a:off x="8261198" y="3859033"/>
            <a:ext cx="2032526" cy="2387603"/>
          </a:xfrm>
          <a:prstGeom prst="roundRect">
            <a:avLst>
              <a:gd name="adj" fmla="val 16667"/>
            </a:avLst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528" name="Rectangle 32"/>
          <p:cNvSpPr txBox="1"/>
          <p:nvPr/>
        </p:nvSpPr>
        <p:spPr>
          <a:xfrm>
            <a:off x="7957700" y="3402626"/>
            <a:ext cx="406145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Values=Rewrite rules</a:t>
            </a:r>
          </a:p>
        </p:txBody>
      </p:sp>
      <p:sp>
        <p:nvSpPr>
          <p:cNvPr id="5529" name="Rounded Rectangle 33"/>
          <p:cNvSpPr/>
          <p:nvPr/>
        </p:nvSpPr>
        <p:spPr>
          <a:xfrm>
            <a:off x="6098233" y="1147001"/>
            <a:ext cx="5732771" cy="5500941"/>
          </a:xfrm>
          <a:prstGeom prst="roundRect">
            <a:avLst>
              <a:gd name="adj" fmla="val 16667"/>
            </a:avLst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530" name="Rectangle 34"/>
          <p:cNvSpPr txBox="1"/>
          <p:nvPr/>
        </p:nvSpPr>
        <p:spPr>
          <a:xfrm>
            <a:off x="6411595" y="822964"/>
            <a:ext cx="468821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Values=Rewrite rules of a localized solution space</a:t>
            </a:r>
          </a:p>
        </p:txBody>
      </p:sp>
      <p:sp>
        <p:nvSpPr>
          <p:cNvPr id="5531" name="Rounded Rectangle 36"/>
          <p:cNvSpPr/>
          <p:nvPr/>
        </p:nvSpPr>
        <p:spPr>
          <a:xfrm>
            <a:off x="462098" y="2034539"/>
            <a:ext cx="1766753" cy="3676460"/>
          </a:xfrm>
          <a:prstGeom prst="roundRect">
            <a:avLst>
              <a:gd name="adj" fmla="val 16667"/>
            </a:avLst>
          </a:prstGeom>
          <a:ln w="38100">
            <a:solidFill>
              <a:srgbClr val="0000CC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CC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532" name="Rectangle 37"/>
          <p:cNvSpPr txBox="1"/>
          <p:nvPr/>
        </p:nvSpPr>
        <p:spPr>
          <a:xfrm>
            <a:off x="443048" y="1695986"/>
            <a:ext cx="180485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rgbClr val="0000CC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Keys=Namespace</a:t>
            </a:r>
          </a:p>
        </p:txBody>
      </p:sp>
      <p:sp>
        <p:nvSpPr>
          <p:cNvPr id="5533" name="Straight Arrow Connector 25"/>
          <p:cNvSpPr/>
          <p:nvPr/>
        </p:nvSpPr>
        <p:spPr>
          <a:xfrm>
            <a:off x="2143891" y="2537460"/>
            <a:ext cx="3954344" cy="1360012"/>
          </a:xfrm>
          <a:prstGeom prst="line">
            <a:avLst/>
          </a:prstGeom>
          <a:ln w="63500">
            <a:solidFill>
              <a:srgbClr val="0000CC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534" name="TextBox 41"/>
          <p:cNvSpPr txBox="1"/>
          <p:nvPr/>
        </p:nvSpPr>
        <p:spPr>
          <a:xfrm>
            <a:off x="7494241" y="2383868"/>
            <a:ext cx="181082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Trace Semantics</a:t>
            </a:r>
          </a:p>
        </p:txBody>
      </p:sp>
      <p:sp>
        <p:nvSpPr>
          <p:cNvPr id="5535" name="TextBox 42"/>
          <p:cNvSpPr txBox="1"/>
          <p:nvPr/>
        </p:nvSpPr>
        <p:spPr>
          <a:xfrm>
            <a:off x="10375422" y="4546029"/>
            <a:ext cx="1213655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Domain-Specific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Calibri"/>
            </a:endParaRPr>
          </a:p>
          <a:p>
            <a:pPr>
              <a:defRPr sz="1200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Key-Value Pairs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3"/>
          </a:xfrm>
          <a:prstGeom prst="rect">
            <a:avLst/>
          </a:prstGeom>
        </p:spPr>
        <p:txBody>
          <a:bodyPr/>
          <a:lstStyle>
            <a:lvl1pPr algn="ctr" defTabSz="832834">
              <a:defRPr sz="2376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Algebraic Closure of Model Space</a:t>
            </a:r>
          </a:p>
        </p:txBody>
      </p:sp>
      <p:pic>
        <p:nvPicPr>
          <p:cNvPr id="5538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228" y="2564570"/>
            <a:ext cx="4549153" cy="3647100"/>
          </a:xfrm>
          <a:prstGeom prst="rect">
            <a:avLst/>
          </a:prstGeom>
          <a:ln w="12700">
            <a:miter lim="400000"/>
          </a:ln>
        </p:spPr>
      </p:pic>
      <p:sp>
        <p:nvSpPr>
          <p:cNvPr id="5539" name="TextBox 2"/>
          <p:cNvSpPr txBox="1"/>
          <p:nvPr/>
        </p:nvSpPr>
        <p:spPr>
          <a:xfrm>
            <a:off x="6144100" y="3519453"/>
            <a:ext cx="114623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Encd</a:t>
            </a:r>
          </a:p>
        </p:txBody>
      </p:sp>
      <p:sp>
        <p:nvSpPr>
          <p:cNvPr id="5540" name="TextBox 5"/>
          <p:cNvSpPr txBox="1"/>
          <p:nvPr/>
        </p:nvSpPr>
        <p:spPr>
          <a:xfrm>
            <a:off x="3315525" y="6211668"/>
            <a:ext cx="1298487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Enum</a:t>
            </a:r>
          </a:p>
        </p:txBody>
      </p:sp>
      <p:sp>
        <p:nvSpPr>
          <p:cNvPr id="5541" name="TextBox 6"/>
          <p:cNvSpPr txBox="1"/>
          <p:nvPr/>
        </p:nvSpPr>
        <p:spPr>
          <a:xfrm>
            <a:off x="303472" y="3519453"/>
            <a:ext cx="993538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Eval</a:t>
            </a:r>
          </a:p>
        </p:txBody>
      </p:sp>
      <p:pic>
        <p:nvPicPr>
          <p:cNvPr id="554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836" y="3163403"/>
            <a:ext cx="4259045" cy="259714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547" name="Line Callout 1 3"/>
          <p:cNvGrpSpPr/>
          <p:nvPr/>
        </p:nvGrpSpPr>
        <p:grpSpPr>
          <a:xfrm>
            <a:off x="8068960" y="2564570"/>
            <a:ext cx="2586477" cy="499907"/>
            <a:chOff x="0" y="0"/>
            <a:chExt cx="2586475" cy="499906"/>
          </a:xfrm>
        </p:grpSpPr>
        <p:grpSp>
          <p:nvGrpSpPr>
            <p:cNvPr id="5545" name="Group"/>
            <p:cNvGrpSpPr/>
            <p:nvPr/>
          </p:nvGrpSpPr>
          <p:grpSpPr>
            <a:xfrm>
              <a:off x="-1" y="0"/>
              <a:ext cx="2586477" cy="499907"/>
              <a:chOff x="0" y="0"/>
              <a:chExt cx="2586474" cy="499906"/>
            </a:xfrm>
          </p:grpSpPr>
          <p:sp>
            <p:nvSpPr>
              <p:cNvPr id="5543" name="Rectangle"/>
              <p:cNvSpPr/>
              <p:nvPr/>
            </p:nvSpPr>
            <p:spPr>
              <a:xfrm>
                <a:off x="0" y="0"/>
                <a:ext cx="2310714" cy="499907"/>
              </a:xfrm>
              <a:prstGeom prst="rect">
                <a:avLst/>
              </a:prstGeom>
              <a:solidFill>
                <a:srgbClr val="5B9BD5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544" name="Line"/>
              <p:cNvSpPr/>
              <p:nvPr/>
            </p:nvSpPr>
            <p:spPr>
              <a:xfrm>
                <a:off x="2414718" y="192584"/>
                <a:ext cx="171758" cy="110325"/>
              </a:xfrm>
              <a:prstGeom prst="line">
                <a:avLst/>
              </a:prstGeom>
              <a:noFill/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5546" name="Closure of Model Space"/>
            <p:cNvSpPr txBox="1"/>
            <p:nvPr/>
          </p:nvSpPr>
          <p:spPr>
            <a:xfrm>
              <a:off x="52069" y="81549"/>
              <a:ext cx="2206576" cy="3368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Closure of </a:t>
              </a:r>
              <a:r>
                <a:rPr>
                  <a:latin typeface="+mn-lt"/>
                  <a:ea typeface="+mn-ea"/>
                  <a:cs typeface="+mn-cs"/>
                  <a:sym typeface="Helvetica"/>
                </a:rPr>
                <a:t>Model Space</a:t>
              </a:r>
            </a:p>
          </p:txBody>
        </p:sp>
      </p:grpSp>
      <p:sp>
        <p:nvSpPr>
          <p:cNvPr id="5548" name="TextBox 4"/>
          <p:cNvSpPr txBox="1"/>
          <p:nvPr/>
        </p:nvSpPr>
        <p:spPr>
          <a:xfrm>
            <a:off x="7123537" y="5984523"/>
            <a:ext cx="4599644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All computation in AoS will produce elements that </a:t>
            </a:r>
          </a:p>
          <a:p>
            <a:pPr algn="ctr">
              <a:defRPr sz="1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are still in the domain of AoS.</a:t>
            </a:r>
          </a:p>
        </p:txBody>
      </p:sp>
      <p:sp>
        <p:nvSpPr>
          <p:cNvPr id="5549" name="Curved Connector 9"/>
          <p:cNvSpPr/>
          <p:nvPr/>
        </p:nvSpPr>
        <p:spPr>
          <a:xfrm rot="16200000" flipV="1">
            <a:off x="10124953" y="3069245"/>
            <a:ext cx="1250851" cy="7414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0800" y="0"/>
                  <a:pt x="21600" y="10800"/>
                  <a:pt x="21600" y="2160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550" name="Curved Connector 12"/>
          <p:cNvSpPr/>
          <p:nvPr/>
        </p:nvSpPr>
        <p:spPr>
          <a:xfrm rot="10800000" flipV="1">
            <a:off x="7574692" y="2814522"/>
            <a:ext cx="494270" cy="1071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0800" y="0"/>
                  <a:pt x="21600" y="10800"/>
                  <a:pt x="21600" y="2160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551" name="内容占位符 2"/>
          <p:cNvSpPr txBox="1"/>
          <p:nvPr/>
        </p:nvSpPr>
        <p:spPr>
          <a:xfrm>
            <a:off x="857444" y="940582"/>
            <a:ext cx="10765005" cy="1470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300"/>
              </a:spcBef>
              <a:buClr>
                <a:srgbClr val="990000"/>
              </a:buClr>
              <a:buSzPct val="75000"/>
              <a:buChar char="■"/>
              <a:defRPr sz="14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The Boundary of AoS：Many computations can be expressed in terms of  network Reachability，</a:t>
            </a: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0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Reachability：Petri Net can be used to represent a very large class of concurrent and dynamical discrete systems.</a:t>
            </a: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0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Generative Structure：Encode, Enumerate, Evaluate as the 3E language operators as a whole can be used to control the size of enumerative efforts.</a:t>
            </a: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0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Algebraic Meta Language：All Domain Specific Language could be defined using the 3E approach.</a:t>
            </a:r>
            <a:endParaRPr>
              <a:latin typeface="+mj-lt"/>
              <a:ea typeface="+mj-ea"/>
              <a:cs typeface="+mj-cs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3" name="Google Shape;154;p31"/>
          <p:cNvSpPr txBox="1">
            <a:spLocks noGrp="1"/>
          </p:cNvSpPr>
          <p:nvPr>
            <p:ph type="title"/>
          </p:nvPr>
        </p:nvSpPr>
        <p:spPr>
          <a:xfrm>
            <a:off x="417980" y="252800"/>
            <a:ext cx="11360802" cy="763600"/>
          </a:xfrm>
          <a:prstGeom prst="rect">
            <a:avLst/>
          </a:prstGeom>
        </p:spPr>
        <p:txBody>
          <a:bodyPr lIns="121899" tIns="121899" rIns="121899" bIns="121899"/>
          <a:lstStyle/>
          <a:p>
            <a:pPr algn="ctr" defTabSz="758895">
              <a:defRPr sz="1743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The THREE Necessary and Sufficient Conditions of Decision Making</a:t>
            </a:r>
            <a:br/>
            <a:r>
              <a:t>(The Main Thesis of Abstract Interpretation)</a:t>
            </a:r>
          </a:p>
        </p:txBody>
      </p:sp>
      <p:pic>
        <p:nvPicPr>
          <p:cNvPr id="5554" name="Google Shape;155;p31" descr="Google Shape;155;p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843" y="3153910"/>
            <a:ext cx="1494936" cy="1494936"/>
          </a:xfrm>
          <a:prstGeom prst="rect">
            <a:avLst/>
          </a:prstGeom>
          <a:ln w="12700">
            <a:miter lim="400000"/>
          </a:ln>
        </p:spPr>
      </p:pic>
      <p:sp>
        <p:nvSpPr>
          <p:cNvPr id="5555" name="Google Shape;156;p31"/>
          <p:cNvSpPr txBox="1"/>
          <p:nvPr/>
        </p:nvSpPr>
        <p:spPr>
          <a:xfrm>
            <a:off x="1003110" y="1022600"/>
            <a:ext cx="2596402" cy="72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3200" b="1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Lato"/>
                <a:ea typeface="Lato"/>
                <a:cs typeface="Lato"/>
                <a:sym typeface="Lato"/>
                <a:hlinkClick r:id="rId4"/>
              </a:defRPr>
            </a:lvl1pPr>
          </a:lstStyle>
          <a:p>
            <a:pPr>
              <a:defRPr u="none">
                <a:solidFill>
                  <a:srgbClr val="0B5394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4"/>
              </a:rPr>
              <a:t>Soundness</a:t>
            </a:r>
          </a:p>
        </p:txBody>
      </p:sp>
      <p:sp>
        <p:nvSpPr>
          <p:cNvPr id="5556" name="Google Shape;157;p31"/>
          <p:cNvSpPr txBox="1"/>
          <p:nvPr/>
        </p:nvSpPr>
        <p:spPr>
          <a:xfrm>
            <a:off x="5041310" y="1022600"/>
            <a:ext cx="2158868" cy="72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3200" b="1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Lato"/>
                <a:ea typeface="Lato"/>
                <a:cs typeface="Lato"/>
                <a:sym typeface="Lato"/>
                <a:hlinkClick r:id="rId5"/>
              </a:defRPr>
            </a:lvl1pPr>
          </a:lstStyle>
          <a:p>
            <a:pPr>
              <a:defRPr u="none">
                <a:solidFill>
                  <a:srgbClr val="1C4587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5"/>
              </a:rPr>
              <a:t>Precision</a:t>
            </a:r>
          </a:p>
        </p:txBody>
      </p:sp>
      <p:sp>
        <p:nvSpPr>
          <p:cNvPr id="5557" name="Google Shape;158;p31"/>
          <p:cNvSpPr txBox="1"/>
          <p:nvPr/>
        </p:nvSpPr>
        <p:spPr>
          <a:xfrm>
            <a:off x="8641977" y="1022600"/>
            <a:ext cx="2695760" cy="72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3200" b="1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Lato"/>
                <a:ea typeface="Lato"/>
                <a:cs typeface="Lato"/>
                <a:sym typeface="Lato"/>
                <a:hlinkClick r:id="rId6"/>
              </a:defRPr>
            </a:lvl1pPr>
          </a:lstStyle>
          <a:p>
            <a:pPr>
              <a:defRPr u="none">
                <a:solidFill>
                  <a:srgbClr val="1C4587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6"/>
              </a:rPr>
              <a:t>Termination</a:t>
            </a:r>
          </a:p>
        </p:txBody>
      </p:sp>
      <p:sp>
        <p:nvSpPr>
          <p:cNvPr id="5558" name="Google Shape;159;p31"/>
          <p:cNvSpPr/>
          <p:nvPr/>
        </p:nvSpPr>
        <p:spPr>
          <a:xfrm>
            <a:off x="4234278" y="2270784"/>
            <a:ext cx="14400" cy="2315201"/>
          </a:xfrm>
          <a:prstGeom prst="line">
            <a:avLst/>
          </a:prstGeom>
          <a:ln>
            <a:solidFill>
              <a:srgbClr val="44546A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559" name="Google Shape;160;p31" descr="Google Shape;160;p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1977" y="3100010"/>
            <a:ext cx="2517201" cy="1809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5560" name="Google Shape;161;p31" descr="Google Shape;161;p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1044" y="3056433"/>
            <a:ext cx="3100508" cy="1808634"/>
          </a:xfrm>
          <a:prstGeom prst="rect">
            <a:avLst/>
          </a:prstGeom>
          <a:ln w="12700">
            <a:miter lim="400000"/>
          </a:ln>
        </p:spPr>
      </p:pic>
      <p:sp>
        <p:nvSpPr>
          <p:cNvPr id="5561" name="Google Shape;162;p31"/>
          <p:cNvSpPr/>
          <p:nvPr/>
        </p:nvSpPr>
        <p:spPr>
          <a:xfrm>
            <a:off x="7873911" y="2228966"/>
            <a:ext cx="14401" cy="2315201"/>
          </a:xfrm>
          <a:prstGeom prst="line">
            <a:avLst/>
          </a:prstGeom>
          <a:ln>
            <a:solidFill>
              <a:srgbClr val="4454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562" name="TextBox 2"/>
          <p:cNvSpPr txBox="1"/>
          <p:nvPr/>
        </p:nvSpPr>
        <p:spPr>
          <a:xfrm>
            <a:off x="1161086" y="1612382"/>
            <a:ext cx="849472" cy="5740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sz="3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endParaRPr/>
          </a:p>
        </p:txBody>
      </p:sp>
      <p:sp>
        <p:nvSpPr>
          <p:cNvPr id="5563" name="TextBox 5"/>
          <p:cNvSpPr txBox="1"/>
          <p:nvPr/>
        </p:nvSpPr>
        <p:spPr>
          <a:xfrm>
            <a:off x="4091544" y="5173717"/>
            <a:ext cx="4017378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lvl="1"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sz="1400" dirty="0"/>
              <a:t>The represented information is shown in notations that are sufficiently accurate for decision making</a:t>
            </a:r>
          </a:p>
        </p:txBody>
      </p:sp>
      <p:sp>
        <p:nvSpPr>
          <p:cNvPr id="5564" name="TextBox 23"/>
          <p:cNvSpPr txBox="1"/>
          <p:nvPr/>
        </p:nvSpPr>
        <p:spPr>
          <a:xfrm>
            <a:off x="8196390" y="5194473"/>
            <a:ext cx="350833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lvl="1"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sz="1400" dirty="0"/>
              <a:t>Make Decision within Finite Resources</a:t>
            </a:r>
          </a:p>
        </p:txBody>
      </p:sp>
      <p:sp>
        <p:nvSpPr>
          <p:cNvPr id="5565" name="TextBox 18"/>
          <p:cNvSpPr txBox="1"/>
          <p:nvPr/>
        </p:nvSpPr>
        <p:spPr>
          <a:xfrm>
            <a:off x="511079" y="5173717"/>
            <a:ext cx="3580465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sz="1400" dirty="0"/>
              <a:t>The propositions(assumptions and assertions)</a:t>
            </a:r>
          </a:p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sz="1400" dirty="0"/>
              <a:t>Are coherent with final outcome</a:t>
            </a:r>
          </a:p>
        </p:txBody>
      </p:sp>
      <p:sp>
        <p:nvSpPr>
          <p:cNvPr id="5566" name="TextBox 1"/>
          <p:cNvSpPr txBox="1"/>
          <p:nvPr/>
        </p:nvSpPr>
        <p:spPr>
          <a:xfrm>
            <a:off x="841169" y="2413260"/>
            <a:ext cx="2897111" cy="50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Soundness: All provable truth are true;</a:t>
            </a:r>
          </a:p>
          <a:p>
            <a:pPr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Completeness: All truth are provable; </a:t>
            </a:r>
          </a:p>
        </p:txBody>
      </p:sp>
      <p:sp>
        <p:nvSpPr>
          <p:cNvPr id="5567" name="TextBox 19"/>
          <p:cNvSpPr txBox="1"/>
          <p:nvPr/>
        </p:nvSpPr>
        <p:spPr>
          <a:xfrm>
            <a:off x="8196390" y="2413260"/>
            <a:ext cx="4113583" cy="50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Terminable: The program of interest eventually stops;</a:t>
            </a:r>
          </a:p>
          <a:p>
            <a:pPr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Bounded Term.: The said program stops given a bound; </a:t>
            </a:r>
          </a:p>
        </p:txBody>
      </p:sp>
      <p:sp>
        <p:nvSpPr>
          <p:cNvPr id="5568" name="TextBox 20"/>
          <p:cNvSpPr txBox="1"/>
          <p:nvPr/>
        </p:nvSpPr>
        <p:spPr>
          <a:xfrm>
            <a:off x="4287198" y="2529658"/>
            <a:ext cx="3623504" cy="28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Precise semantics: Avoid False Positive/Negative.</a:t>
            </a:r>
          </a:p>
        </p:txBody>
      </p:sp>
      <p:pic>
        <p:nvPicPr>
          <p:cNvPr id="5569" name="Picture 21" descr="Picture 21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69277" y="170784"/>
            <a:ext cx="864064" cy="845616"/>
          </a:xfrm>
          <a:prstGeom prst="rect">
            <a:avLst/>
          </a:prstGeom>
          <a:ln w="12700">
            <a:miter lim="400000"/>
          </a:ln>
        </p:spPr>
      </p:pic>
      <p:pic>
        <p:nvPicPr>
          <p:cNvPr id="5570" name="Picture 2" descr="Picture 2">
            <a:hlinkClick r:id="rId11"/>
          </p:cNvPr>
          <p:cNvPicPr>
            <a:picLocks noChangeAspect="1"/>
          </p:cNvPicPr>
          <p:nvPr/>
        </p:nvPicPr>
        <p:blipFill>
          <a:blip r:embed="rId12"/>
          <a:srcRect l="8371" t="8764" r="34238" b="45163"/>
          <a:stretch>
            <a:fillRect/>
          </a:stretch>
        </p:blipFill>
        <p:spPr>
          <a:xfrm>
            <a:off x="9478197" y="252800"/>
            <a:ext cx="844758" cy="8477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4" name="Picture 5" descr="Picture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7" y="1013733"/>
            <a:ext cx="4092704" cy="3468322"/>
          </a:xfrm>
          <a:prstGeom prst="rect">
            <a:avLst/>
          </a:prstGeom>
          <a:ln w="12700">
            <a:miter lim="400000"/>
          </a:ln>
        </p:spPr>
      </p:pic>
      <p:sp>
        <p:nvSpPr>
          <p:cNvPr id="5575" name="Title 1"/>
          <p:cNvSpPr txBox="1">
            <a:spLocks noGrp="1"/>
          </p:cNvSpPr>
          <p:nvPr>
            <p:ph type="title"/>
          </p:nvPr>
        </p:nvSpPr>
        <p:spPr>
          <a:xfrm>
            <a:off x="415762" y="252800"/>
            <a:ext cx="11365240" cy="461665"/>
          </a:xfrm>
          <a:prstGeom prst="rect">
            <a:avLst/>
          </a:prstGeom>
        </p:spPr>
        <p:txBody>
          <a:bodyPr/>
          <a:lstStyle>
            <a:lvl1pPr algn="ctr" defTabSz="758951">
              <a:defRPr sz="1743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All Data Types can be represented by Partially Ordered Set (POSet)</a:t>
            </a:r>
          </a:p>
        </p:txBody>
      </p:sp>
      <p:sp>
        <p:nvSpPr>
          <p:cNvPr id="5576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809145" y="983950"/>
            <a:ext cx="2578470" cy="420137"/>
          </a:xfrm>
          <a:prstGeom prst="rect">
            <a:avLst/>
          </a:prstGeom>
        </p:spPr>
        <p:txBody>
          <a:bodyPr/>
          <a:lstStyle>
            <a:lvl1pPr marL="0" indent="128012" algn="ctr" defTabSz="768095">
              <a:lnSpc>
                <a:spcPct val="81000"/>
              </a:lnSpc>
              <a:buSzTx/>
              <a:buNone/>
              <a:defRPr sz="1512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Universality</a:t>
            </a:r>
          </a:p>
        </p:txBody>
      </p:sp>
      <p:sp>
        <p:nvSpPr>
          <p:cNvPr id="5577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11653718" y="6296048"/>
            <a:ext cx="379193" cy="3679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 lnSpcReduction="10000"/>
          </a:bodyPr>
          <a:lstStyle>
            <a:lvl1pPr defTabSz="1219169">
              <a:defRPr sz="1300">
                <a:solidFill>
                  <a:srgbClr val="595959"/>
                </a:solidFill>
              </a:defRPr>
            </a:lvl1pPr>
          </a:lstStyle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5578" name="Picture 2" descr="Picture 2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6815" y="2214353"/>
            <a:ext cx="1374103" cy="1780089"/>
          </a:xfrm>
          <a:prstGeom prst="rect">
            <a:avLst/>
          </a:prstGeom>
          <a:ln w="12700">
            <a:miter lim="400000"/>
          </a:ln>
        </p:spPr>
      </p:pic>
      <p:sp>
        <p:nvSpPr>
          <p:cNvPr id="5579" name="TextBox 8"/>
          <p:cNvSpPr txBox="1"/>
          <p:nvPr/>
        </p:nvSpPr>
        <p:spPr>
          <a:xfrm>
            <a:off x="8852830" y="4373634"/>
            <a:ext cx="264530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Image Source: 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4"/>
              </a:rPr>
              <a:t>Wikipedia</a:t>
            </a:r>
          </a:p>
        </p:txBody>
      </p:sp>
      <p:pic>
        <p:nvPicPr>
          <p:cNvPr id="5580" name="Picture 9" descr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153" y="4905911"/>
            <a:ext cx="3541297" cy="1503111"/>
          </a:xfrm>
          <a:prstGeom prst="rect">
            <a:avLst/>
          </a:prstGeom>
          <a:ln w="12700">
            <a:miter lim="400000"/>
          </a:ln>
        </p:spPr>
      </p:pic>
      <p:sp>
        <p:nvSpPr>
          <p:cNvPr id="5581" name="TextBox 10"/>
          <p:cNvSpPr txBox="1"/>
          <p:nvPr/>
        </p:nvSpPr>
        <p:spPr>
          <a:xfrm>
            <a:off x="8671871" y="4063941"/>
            <a:ext cx="351896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Dana Scott: 1976 Turing Awardee</a:t>
            </a:r>
          </a:p>
        </p:txBody>
      </p:sp>
      <p:pic>
        <p:nvPicPr>
          <p:cNvPr id="5582" name="Picture 11" descr="Picture 11"/>
          <p:cNvPicPr>
            <a:picLocks noChangeAspect="1"/>
          </p:cNvPicPr>
          <p:nvPr/>
        </p:nvPicPr>
        <p:blipFill>
          <a:blip r:embed="rId7"/>
          <a:srcRect l="30434" t="19972" r="30434" b="16818"/>
          <a:stretch>
            <a:fillRect/>
          </a:stretch>
        </p:blipFill>
        <p:spPr>
          <a:xfrm>
            <a:off x="4066983" y="1567441"/>
            <a:ext cx="4126954" cy="3749779"/>
          </a:xfrm>
          <a:prstGeom prst="rect">
            <a:avLst/>
          </a:prstGeom>
          <a:ln w="12700">
            <a:miter lim="400000"/>
          </a:ln>
        </p:spPr>
      </p:pic>
      <p:sp>
        <p:nvSpPr>
          <p:cNvPr id="5583" name="TextBox 17"/>
          <p:cNvSpPr txBox="1"/>
          <p:nvPr/>
        </p:nvSpPr>
        <p:spPr>
          <a:xfrm>
            <a:off x="8203890" y="1090387"/>
            <a:ext cx="3859732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Denotational/Mathematical Semantics invented </a:t>
            </a: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by Dana Scott </a:t>
            </a: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have elevated methods of computation </a:t>
            </a: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from arts to science.</a:t>
            </a:r>
          </a:p>
        </p:txBody>
      </p:sp>
      <p:sp>
        <p:nvSpPr>
          <p:cNvPr id="5584" name="Google Shape;212;p34"/>
          <p:cNvSpPr txBox="1"/>
          <p:nvPr/>
        </p:nvSpPr>
        <p:spPr>
          <a:xfrm rot="1708552">
            <a:off x="157095" y="2985534"/>
            <a:ext cx="3786780" cy="726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>
            <a:spAutoFit/>
          </a:bodyPr>
          <a:lstStyle/>
          <a:p>
            <a:pPr algn="ctr">
              <a:defRPr sz="1600">
                <a:solidFill>
                  <a:srgbClr val="0070C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Axiom1: A Data Type is a Partially Ordered Set</a:t>
            </a:r>
          </a:p>
        </p:txBody>
      </p:sp>
      <p:pic>
        <p:nvPicPr>
          <p:cNvPr id="5585" name="Picture 4" descr="Picture 4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7869" y="4751649"/>
            <a:ext cx="1997857" cy="1434787"/>
          </a:xfrm>
          <a:prstGeom prst="rect">
            <a:avLst/>
          </a:prstGeom>
          <a:ln w="12700">
            <a:miter lim="400000"/>
          </a:ln>
        </p:spPr>
      </p:pic>
      <p:sp>
        <p:nvSpPr>
          <p:cNvPr id="5586" name="TextBox 14"/>
          <p:cNvSpPr txBox="1"/>
          <p:nvPr/>
        </p:nvSpPr>
        <p:spPr>
          <a:xfrm>
            <a:off x="8904269" y="6296048"/>
            <a:ext cx="2542429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STXinwei"/>
                <a:ea typeface="STXinwei"/>
                <a:cs typeface="STXinwei"/>
                <a:sym typeface="STXinwei"/>
                <a:hlinkClick r:id="rId8"/>
              </a:defRPr>
            </a:lvl1pPr>
          </a:lstStyle>
          <a:p>
            <a:pPr>
              <a:defRPr sz="1800" u="none">
                <a:solidFill>
                  <a:srgbClr val="000000"/>
                </a:solidFill>
                <a:uFillTx/>
              </a:defRPr>
            </a:pPr>
            <a:r>
              <a:rPr sz="1300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8"/>
              </a:rPr>
              <a:t>Lambda Calculus, Then and Now</a:t>
            </a:r>
          </a:p>
        </p:txBody>
      </p:sp>
      <p:sp>
        <p:nvSpPr>
          <p:cNvPr id="5587" name="Text Placeholder 2"/>
          <p:cNvSpPr txBox="1"/>
          <p:nvPr/>
        </p:nvSpPr>
        <p:spPr>
          <a:xfrm>
            <a:off x="3106264" y="5657465"/>
            <a:ext cx="6048391" cy="657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indent="152396" algn="ctr" defTabSz="914400">
              <a:lnSpc>
                <a:spcPct val="90000"/>
              </a:lnSpc>
              <a:defRPr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Lattice is a special case of Partially Ordered Sets</a:t>
            </a:r>
          </a:p>
        </p:txBody>
      </p:sp>
      <p:sp>
        <p:nvSpPr>
          <p:cNvPr id="5588" name="TextBox 16"/>
          <p:cNvSpPr txBox="1"/>
          <p:nvPr/>
        </p:nvSpPr>
        <p:spPr>
          <a:xfrm>
            <a:off x="6236125" y="1356114"/>
            <a:ext cx="890177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>
              <a:defRPr>
                <a:latin typeface="STXinwei"/>
                <a:ea typeface="STXinwei"/>
                <a:cs typeface="STXinwei"/>
                <a:sym typeface="STXinwei"/>
              </a:defRPr>
            </a:pPr>
            <a:r>
              <a:rPr>
                <a:latin typeface="+mj-lt"/>
                <a:ea typeface="+mj-ea"/>
                <a:cs typeface="+mj-cs"/>
                <a:sym typeface="Calibri"/>
              </a:rPr>
              <a:t>Join/Top</a:t>
            </a:r>
          </a:p>
        </p:txBody>
      </p:sp>
      <p:sp>
        <p:nvSpPr>
          <p:cNvPr id="5589" name="TextBox 18"/>
          <p:cNvSpPr txBox="1"/>
          <p:nvPr/>
        </p:nvSpPr>
        <p:spPr>
          <a:xfrm>
            <a:off x="6278958" y="4921227"/>
            <a:ext cx="1386444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>
              <a:defRPr>
                <a:latin typeface="STXinwei"/>
                <a:ea typeface="STXinwei"/>
                <a:cs typeface="STXinwei"/>
                <a:sym typeface="STXinwei"/>
              </a:defRPr>
            </a:pPr>
            <a:r>
              <a:rPr>
                <a:latin typeface="+mj-lt"/>
                <a:ea typeface="+mj-ea"/>
                <a:cs typeface="+mj-cs"/>
                <a:sym typeface="Calibri"/>
              </a:rPr>
              <a:t>Meet/Bottom</a:t>
            </a:r>
          </a:p>
        </p:txBody>
      </p:sp>
      <p:sp>
        <p:nvSpPr>
          <p:cNvPr id="5590" name="TextBox 19"/>
          <p:cNvSpPr txBox="1"/>
          <p:nvPr/>
        </p:nvSpPr>
        <p:spPr>
          <a:xfrm>
            <a:off x="4235434" y="1466020"/>
            <a:ext cx="1671970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lowest upper bound (lub)</a:t>
            </a:r>
          </a:p>
        </p:txBody>
      </p:sp>
      <p:sp>
        <p:nvSpPr>
          <p:cNvPr id="5591" name="TextBox 20"/>
          <p:cNvSpPr txBox="1"/>
          <p:nvPr/>
        </p:nvSpPr>
        <p:spPr>
          <a:xfrm>
            <a:off x="4198341" y="4938050"/>
            <a:ext cx="1743854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greatest lower bound (glb)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95" name="Google Shape;198;p34"/>
          <p:cNvGrpSpPr/>
          <p:nvPr/>
        </p:nvGrpSpPr>
        <p:grpSpPr>
          <a:xfrm>
            <a:off x="5223247" y="3053133"/>
            <a:ext cx="1750401" cy="738801"/>
            <a:chOff x="0" y="31899"/>
            <a:chExt cx="1750399" cy="738800"/>
          </a:xfrm>
        </p:grpSpPr>
        <p:sp>
          <p:nvSpPr>
            <p:cNvPr id="5593" name="Oval"/>
            <p:cNvSpPr/>
            <p:nvPr/>
          </p:nvSpPr>
          <p:spPr>
            <a:xfrm>
              <a:off x="0" y="31899"/>
              <a:ext cx="1750400" cy="738802"/>
            </a:xfrm>
            <a:prstGeom prst="ellipse">
              <a:avLst/>
            </a:prstGeom>
            <a:solidFill>
              <a:srgbClr val="F4CCCC"/>
            </a:solidFill>
            <a:ln w="28575" cap="flat">
              <a:solidFill>
                <a:srgbClr val="4454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594" name="Present Data"/>
            <p:cNvSpPr/>
            <p:nvPr/>
          </p:nvSpPr>
          <p:spPr>
            <a:xfrm>
              <a:off x="270627" y="401300"/>
              <a:ext cx="120914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 algn="ctr">
                <a:defRPr b="1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Present Data</a:t>
              </a:r>
            </a:p>
          </p:txBody>
        </p:sp>
      </p:grpSp>
      <p:sp>
        <p:nvSpPr>
          <p:cNvPr id="5596" name="Google Shape;199;p34"/>
          <p:cNvSpPr txBox="1">
            <a:spLocks noGrp="1"/>
          </p:cNvSpPr>
          <p:nvPr>
            <p:ph type="title"/>
          </p:nvPr>
        </p:nvSpPr>
        <p:spPr>
          <a:xfrm>
            <a:off x="416811" y="358576"/>
            <a:ext cx="11360802" cy="507063"/>
          </a:xfrm>
          <a:prstGeom prst="rect">
            <a:avLst/>
          </a:prstGeom>
        </p:spPr>
        <p:txBody>
          <a:bodyPr lIns="121899" tIns="121899" rIns="121899" bIns="121899"/>
          <a:lstStyle>
            <a:lvl1pPr algn="ctr" defTabSz="758951">
              <a:defRPr sz="1743" b="1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The Influential Regions of Present Data can be bounded in Lattices</a:t>
            </a:r>
          </a:p>
        </p:txBody>
      </p:sp>
      <p:sp>
        <p:nvSpPr>
          <p:cNvPr id="5597" name="Google Shape;205;p34"/>
          <p:cNvSpPr/>
          <p:nvPr/>
        </p:nvSpPr>
        <p:spPr>
          <a:xfrm flipV="1">
            <a:off x="6973647" y="816148"/>
            <a:ext cx="4641927" cy="2606385"/>
          </a:xfrm>
          <a:prstGeom prst="line">
            <a:avLst/>
          </a:prstGeom>
          <a:ln w="63500">
            <a:solidFill>
              <a:srgbClr val="2F5597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598" name="Google Shape;206;p34"/>
          <p:cNvSpPr/>
          <p:nvPr/>
        </p:nvSpPr>
        <p:spPr>
          <a:xfrm flipH="1" flipV="1">
            <a:off x="955981" y="1112600"/>
            <a:ext cx="4267267" cy="2309934"/>
          </a:xfrm>
          <a:prstGeom prst="line">
            <a:avLst/>
          </a:prstGeom>
          <a:ln w="63500">
            <a:solidFill>
              <a:srgbClr val="2F5597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599" name="Google Shape;207;p34"/>
          <p:cNvSpPr/>
          <p:nvPr/>
        </p:nvSpPr>
        <p:spPr>
          <a:xfrm flipV="1">
            <a:off x="874815" y="3422533"/>
            <a:ext cx="4348434" cy="2658629"/>
          </a:xfrm>
          <a:prstGeom prst="line">
            <a:avLst/>
          </a:prstGeom>
          <a:ln w="63500">
            <a:solidFill>
              <a:srgbClr val="FF0000"/>
            </a:solidFill>
            <a:head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600" name="Google Shape;208;p34"/>
          <p:cNvSpPr/>
          <p:nvPr/>
        </p:nvSpPr>
        <p:spPr>
          <a:xfrm flipH="1" flipV="1">
            <a:off x="6973648" y="3422533"/>
            <a:ext cx="4306035" cy="2658628"/>
          </a:xfrm>
          <a:prstGeom prst="line">
            <a:avLst/>
          </a:prstGeom>
          <a:ln w="63500">
            <a:solidFill>
              <a:srgbClr val="FF0000"/>
            </a:solidFill>
            <a:head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601" name="Google Shape;211;p34"/>
          <p:cNvSpPr/>
          <p:nvPr/>
        </p:nvSpPr>
        <p:spPr>
          <a:xfrm>
            <a:off x="772979" y="6255333"/>
            <a:ext cx="10650802" cy="41601"/>
          </a:xfrm>
          <a:prstGeom prst="line">
            <a:avLst/>
          </a:prstGeom>
          <a:ln w="76200">
            <a:solidFill>
              <a:srgbClr val="44546A"/>
            </a:solidFill>
            <a:headEnd type="triangle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602" name="Google Shape;212;p34"/>
          <p:cNvSpPr txBox="1"/>
          <p:nvPr/>
        </p:nvSpPr>
        <p:spPr>
          <a:xfrm>
            <a:off x="4294654" y="6236927"/>
            <a:ext cx="3605114" cy="61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>
            <a:spAutoFit/>
          </a:bodyPr>
          <a:lstStyle>
            <a:lvl1pPr algn="ctr">
              <a:defRPr sz="2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Spatial Axis</a:t>
            </a:r>
          </a:p>
        </p:txBody>
      </p:sp>
      <p:pic>
        <p:nvPicPr>
          <p:cNvPr id="5603" name="Google Shape;213;p34" descr="Google Shape;213;p3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75" y="1955342"/>
            <a:ext cx="2268134" cy="2403004"/>
          </a:xfrm>
          <a:prstGeom prst="rect">
            <a:avLst/>
          </a:prstGeom>
          <a:ln w="12700">
            <a:miter lim="400000"/>
          </a:ln>
        </p:spPr>
      </p:pic>
      <p:sp>
        <p:nvSpPr>
          <p:cNvPr id="5604" name="Google Shape;214;p34"/>
          <p:cNvSpPr txBox="1"/>
          <p:nvPr/>
        </p:nvSpPr>
        <p:spPr>
          <a:xfrm>
            <a:off x="9469642" y="4389739"/>
            <a:ext cx="2717601" cy="72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>
            <a:spAutoFit/>
          </a:bodyPr>
          <a:lstStyle/>
          <a:p>
            <a:pPr algn="ctr">
              <a:defRPr sz="1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Image Source: 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sz="1600" b="1">
                <a:solidFill>
                  <a:srgbClr val="073763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Wikipedia on </a:t>
            </a:r>
            <a:r>
              <a:t>Light Cone</a:t>
            </a:r>
          </a:p>
        </p:txBody>
      </p:sp>
      <p:pic>
        <p:nvPicPr>
          <p:cNvPr id="5605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" y="1639429"/>
            <a:ext cx="706360" cy="706360"/>
          </a:xfrm>
          <a:prstGeom prst="rect">
            <a:avLst/>
          </a:prstGeom>
          <a:ln w="12700">
            <a:miter lim="400000"/>
          </a:ln>
        </p:spPr>
      </p:pic>
      <p:sp>
        <p:nvSpPr>
          <p:cNvPr id="5606" name="Google Shape;212;p34"/>
          <p:cNvSpPr txBox="1"/>
          <p:nvPr/>
        </p:nvSpPr>
        <p:spPr>
          <a:xfrm>
            <a:off x="-91189" y="2522718"/>
            <a:ext cx="914401" cy="98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>
            <a:spAutoFit/>
          </a:bodyPr>
          <a:lstStyle/>
          <a:p>
            <a:pPr algn="ctr">
              <a:defRPr sz="2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Time</a:t>
            </a:r>
          </a:p>
          <a:p>
            <a:pPr algn="ctr">
              <a:defRPr sz="2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Axis</a:t>
            </a:r>
          </a:p>
        </p:txBody>
      </p:sp>
      <p:sp>
        <p:nvSpPr>
          <p:cNvPr id="5607" name="Google Shape;211;p34"/>
          <p:cNvSpPr/>
          <p:nvPr/>
        </p:nvSpPr>
        <p:spPr>
          <a:xfrm flipV="1">
            <a:off x="772980" y="717517"/>
            <a:ext cx="1" cy="5537818"/>
          </a:xfrm>
          <a:prstGeom prst="line">
            <a:avLst/>
          </a:prstGeom>
          <a:ln w="76200">
            <a:solidFill>
              <a:srgbClr val="44546A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608" name="Google Shape;212;p34"/>
          <p:cNvSpPr txBox="1"/>
          <p:nvPr/>
        </p:nvSpPr>
        <p:spPr>
          <a:xfrm rot="1707185">
            <a:off x="1840466" y="1970505"/>
            <a:ext cx="3611165" cy="4924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1899" tIns="121899" rIns="121899" bIns="121899">
            <a:spAutoFit/>
          </a:bodyPr>
          <a:lstStyle>
            <a:lvl1pPr algn="ctr">
              <a:defRPr sz="1600">
                <a:solidFill>
                  <a:srgbClr val="0070C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Boundary of Physical Causal Relations</a:t>
            </a:r>
          </a:p>
        </p:txBody>
      </p:sp>
      <p:sp>
        <p:nvSpPr>
          <p:cNvPr id="5609" name="Google Shape;212;p34"/>
          <p:cNvSpPr txBox="1"/>
          <p:nvPr/>
        </p:nvSpPr>
        <p:spPr>
          <a:xfrm rot="19851434">
            <a:off x="7155903" y="1578564"/>
            <a:ext cx="4130311" cy="4924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1899" tIns="121899" rIns="121899" bIns="121899">
            <a:spAutoFit/>
          </a:bodyPr>
          <a:lstStyle>
            <a:lvl1pPr algn="ctr">
              <a:defRPr sz="1600">
                <a:solidFill>
                  <a:srgbClr val="0070C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dirty="0"/>
              <a:t>Boundary of Physical Causal Relations</a:t>
            </a:r>
          </a:p>
        </p:txBody>
      </p:sp>
      <p:sp>
        <p:nvSpPr>
          <p:cNvPr id="5610" name="Google Shape;212;p34"/>
          <p:cNvSpPr txBox="1"/>
          <p:nvPr/>
        </p:nvSpPr>
        <p:spPr>
          <a:xfrm rot="19700616">
            <a:off x="1242462" y="4633562"/>
            <a:ext cx="4338190" cy="4924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1899" tIns="121899" rIns="121899" bIns="121899">
            <a:spAutoFit/>
          </a:bodyPr>
          <a:lstStyle>
            <a:lvl1pPr algn="ctr">
              <a:defRPr sz="1600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dirty="0"/>
              <a:t>Boundary of Physical Causal Relations</a:t>
            </a:r>
          </a:p>
        </p:txBody>
      </p:sp>
      <p:sp>
        <p:nvSpPr>
          <p:cNvPr id="5611" name="Google Shape;212;p34"/>
          <p:cNvSpPr txBox="1"/>
          <p:nvPr/>
        </p:nvSpPr>
        <p:spPr>
          <a:xfrm rot="1910115">
            <a:off x="6980161" y="4742778"/>
            <a:ext cx="3951408" cy="4924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1899" tIns="121899" rIns="121899" bIns="121899">
            <a:spAutoFit/>
          </a:bodyPr>
          <a:lstStyle>
            <a:lvl1pPr algn="ctr">
              <a:defRPr sz="1600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dirty="0"/>
              <a:t>Boundary of Physical causal relations</a:t>
            </a:r>
          </a:p>
        </p:txBody>
      </p:sp>
      <p:sp>
        <p:nvSpPr>
          <p:cNvPr id="5612" name="Google Shape;215;p34"/>
          <p:cNvSpPr txBox="1"/>
          <p:nvPr/>
        </p:nvSpPr>
        <p:spPr>
          <a:xfrm>
            <a:off x="4907136" y="5006788"/>
            <a:ext cx="2434900" cy="98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2400" b="1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Past Influential Regions</a:t>
            </a:r>
          </a:p>
        </p:txBody>
      </p:sp>
      <p:sp>
        <p:nvSpPr>
          <p:cNvPr id="5613" name="Google Shape;215;p34"/>
          <p:cNvSpPr txBox="1"/>
          <p:nvPr/>
        </p:nvSpPr>
        <p:spPr>
          <a:xfrm>
            <a:off x="4845971" y="673727"/>
            <a:ext cx="2500058" cy="134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2400" b="1">
                <a:solidFill>
                  <a:srgbClr val="0070C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Future Impactful Region</a:t>
            </a:r>
          </a:p>
        </p:txBody>
      </p:sp>
      <p:pic>
        <p:nvPicPr>
          <p:cNvPr id="5614" name="Picture 27" descr="Picture 27"/>
          <p:cNvPicPr>
            <a:picLocks noChangeAspect="1"/>
          </p:cNvPicPr>
          <p:nvPr/>
        </p:nvPicPr>
        <p:blipFill>
          <a:blip r:embed="rId5"/>
          <a:srcRect l="30434" t="19972" r="30434" b="16818"/>
          <a:stretch>
            <a:fillRect/>
          </a:stretch>
        </p:blipFill>
        <p:spPr>
          <a:xfrm>
            <a:off x="5555071" y="3791932"/>
            <a:ext cx="1177183" cy="1069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5615" name="Picture 29" descr="Picture 29"/>
          <p:cNvPicPr>
            <a:picLocks noChangeAspect="1"/>
          </p:cNvPicPr>
          <p:nvPr/>
        </p:nvPicPr>
        <p:blipFill>
          <a:blip r:embed="rId5"/>
          <a:srcRect l="30434" t="19972" r="30434" b="16817"/>
          <a:stretch>
            <a:fillRect/>
          </a:stretch>
        </p:blipFill>
        <p:spPr>
          <a:xfrm>
            <a:off x="5555070" y="2045072"/>
            <a:ext cx="1139164" cy="1035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616" name="Graphic 3" descr="Graphic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6577913" y="2131231"/>
            <a:ext cx="914401" cy="914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617" name="Graphic 28" descr="Graphic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637756" y="3947128"/>
            <a:ext cx="914401" cy="914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9" name="Title 1"/>
          <p:cNvSpPr txBox="1">
            <a:spLocks noGrp="1"/>
          </p:cNvSpPr>
          <p:nvPr>
            <p:ph type="title"/>
          </p:nvPr>
        </p:nvSpPr>
        <p:spPr>
          <a:xfrm>
            <a:off x="415762" y="252800"/>
            <a:ext cx="11365240" cy="461665"/>
          </a:xfrm>
          <a:prstGeom prst="rect">
            <a:avLst/>
          </a:prstGeom>
        </p:spPr>
        <p:txBody>
          <a:bodyPr/>
          <a:lstStyle>
            <a:lvl1pPr algn="ctr" defTabSz="758951">
              <a:defRPr sz="1743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The Closure Property of POSet/Lattice as a Language with Universal Expressiveness</a:t>
            </a:r>
          </a:p>
        </p:txBody>
      </p:sp>
      <p:sp>
        <p:nvSpPr>
          <p:cNvPr id="5620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11653718" y="6296048"/>
            <a:ext cx="379193" cy="3679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 lnSpcReduction="10000"/>
          </a:bodyPr>
          <a:lstStyle>
            <a:lvl1pPr defTabSz="1219169">
              <a:defRPr sz="1300">
                <a:solidFill>
                  <a:srgbClr val="595959"/>
                </a:solidFill>
              </a:defRPr>
            </a:lvl1pPr>
          </a:lstStyle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5621" name="TextBox 16"/>
          <p:cNvSpPr txBox="1"/>
          <p:nvPr/>
        </p:nvSpPr>
        <p:spPr>
          <a:xfrm>
            <a:off x="7150891" y="6309266"/>
            <a:ext cx="531885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Watch from 666 seconc  and ending at1080 second</a:t>
            </a:r>
          </a:p>
        </p:txBody>
      </p:sp>
      <p:pic>
        <p:nvPicPr>
          <p:cNvPr id="5622" name="Picture 21" descr="Picture 21"/>
          <p:cNvPicPr>
            <a:picLocks noChangeAspect="1"/>
          </p:cNvPicPr>
          <p:nvPr/>
        </p:nvPicPr>
        <p:blipFill>
          <a:blip r:embed="rId3"/>
          <a:srcRect l="30434" t="19972" r="30434" b="16818"/>
          <a:stretch>
            <a:fillRect/>
          </a:stretch>
        </p:blipFill>
        <p:spPr>
          <a:xfrm>
            <a:off x="2939839" y="1804771"/>
            <a:ext cx="2074285" cy="18847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634" name="Group 1045"/>
          <p:cNvGrpSpPr/>
          <p:nvPr/>
        </p:nvGrpSpPr>
        <p:grpSpPr>
          <a:xfrm>
            <a:off x="5505015" y="1341035"/>
            <a:ext cx="6484942" cy="4650081"/>
            <a:chOff x="0" y="0"/>
            <a:chExt cx="6484940" cy="4650080"/>
          </a:xfrm>
        </p:grpSpPr>
        <p:grpSp>
          <p:nvGrpSpPr>
            <p:cNvPr id="5630" name="Group 22"/>
            <p:cNvGrpSpPr/>
            <p:nvPr/>
          </p:nvGrpSpPr>
          <p:grpSpPr>
            <a:xfrm>
              <a:off x="0" y="0"/>
              <a:ext cx="6484941" cy="4650081"/>
              <a:chOff x="0" y="0"/>
              <a:chExt cx="6484940" cy="4650080"/>
            </a:xfrm>
          </p:grpSpPr>
          <p:pic>
            <p:nvPicPr>
              <p:cNvPr id="5623" name="Picture 19" descr="Picture 19">
                <a:hlinkClick r:id="rId2"/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6484941" cy="465008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624" name="Rounded Rectangle 20"/>
              <p:cNvSpPr/>
              <p:nvPr/>
            </p:nvSpPr>
            <p:spPr>
              <a:xfrm>
                <a:off x="2067860" y="1240971"/>
                <a:ext cx="342901" cy="277587"/>
              </a:xfrm>
              <a:prstGeom prst="roundRect">
                <a:avLst>
                  <a:gd name="adj" fmla="val 16667"/>
                </a:avLst>
              </a:prstGeom>
              <a:noFill/>
              <a:ln w="12700" cap="flat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625" name="Rounded Rectangle 23"/>
              <p:cNvSpPr/>
              <p:nvPr/>
            </p:nvSpPr>
            <p:spPr>
              <a:xfrm>
                <a:off x="4104950" y="1262743"/>
                <a:ext cx="342901" cy="277587"/>
              </a:xfrm>
              <a:prstGeom prst="roundRect">
                <a:avLst>
                  <a:gd name="adj" fmla="val 16667"/>
                </a:avLst>
              </a:prstGeom>
              <a:noFill/>
              <a:ln w="12700" cap="flat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626" name="Rounded Rectangle 24"/>
              <p:cNvSpPr/>
              <p:nvPr/>
            </p:nvSpPr>
            <p:spPr>
              <a:xfrm>
                <a:off x="2964527" y="1865843"/>
                <a:ext cx="376961" cy="354843"/>
              </a:xfrm>
              <a:prstGeom prst="roundRect">
                <a:avLst>
                  <a:gd name="adj" fmla="val 16667"/>
                </a:avLst>
              </a:prstGeom>
              <a:noFill/>
              <a:ln w="12700" cap="flat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627" name="Rounded Rectangle 25"/>
              <p:cNvSpPr/>
              <p:nvPr/>
            </p:nvSpPr>
            <p:spPr>
              <a:xfrm>
                <a:off x="4104950" y="1865843"/>
                <a:ext cx="376961" cy="354843"/>
              </a:xfrm>
              <a:prstGeom prst="roundRect">
                <a:avLst>
                  <a:gd name="adj" fmla="val 16667"/>
                </a:avLst>
              </a:prstGeom>
              <a:noFill/>
              <a:ln w="12700" cap="flat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628" name="Rounded Rectangle 26"/>
              <p:cNvSpPr/>
              <p:nvPr/>
            </p:nvSpPr>
            <p:spPr>
              <a:xfrm>
                <a:off x="2536004" y="2475443"/>
                <a:ext cx="376961" cy="354843"/>
              </a:xfrm>
              <a:prstGeom prst="roundRect">
                <a:avLst>
                  <a:gd name="adj" fmla="val 16667"/>
                </a:avLst>
              </a:prstGeom>
              <a:noFill/>
              <a:ln w="12700" cap="flat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629" name="Rounded Rectangle 27"/>
              <p:cNvSpPr/>
              <p:nvPr/>
            </p:nvSpPr>
            <p:spPr>
              <a:xfrm>
                <a:off x="1624182" y="2463107"/>
                <a:ext cx="655948" cy="367179"/>
              </a:xfrm>
              <a:prstGeom prst="roundRect">
                <a:avLst>
                  <a:gd name="adj" fmla="val 16667"/>
                </a:avLst>
              </a:prstGeom>
              <a:noFill/>
              <a:ln w="12700" cap="flat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5631" name="TextBox 28"/>
            <p:cNvSpPr txBox="1"/>
            <p:nvPr/>
          </p:nvSpPr>
          <p:spPr>
            <a:xfrm>
              <a:off x="2958684" y="888360"/>
              <a:ext cx="1412675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Rewrite Rule</a:t>
              </a:r>
            </a:p>
          </p:txBody>
        </p:sp>
        <p:sp>
          <p:nvSpPr>
            <p:cNvPr id="5632" name="TextBox 30"/>
            <p:cNvSpPr txBox="1"/>
            <p:nvPr/>
          </p:nvSpPr>
          <p:spPr>
            <a:xfrm>
              <a:off x="2954682" y="1497236"/>
              <a:ext cx="1298709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Substitution</a:t>
              </a:r>
            </a:p>
          </p:txBody>
        </p:sp>
        <p:sp>
          <p:nvSpPr>
            <p:cNvPr id="5633" name="TextBox 31"/>
            <p:cNvSpPr txBox="1"/>
            <p:nvPr/>
          </p:nvSpPr>
          <p:spPr>
            <a:xfrm>
              <a:off x="3010248" y="2220684"/>
              <a:ext cx="1311434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Placeholder</a:t>
              </a:r>
            </a:p>
          </p:txBody>
        </p:sp>
      </p:grpSp>
      <p:grpSp>
        <p:nvGrpSpPr>
          <p:cNvPr id="5669" name="Group 1054"/>
          <p:cNvGrpSpPr/>
          <p:nvPr/>
        </p:nvGrpSpPr>
        <p:grpSpPr>
          <a:xfrm>
            <a:off x="187175" y="4720649"/>
            <a:ext cx="5107047" cy="1729155"/>
            <a:chOff x="0" y="0"/>
            <a:chExt cx="5107046" cy="1729153"/>
          </a:xfrm>
        </p:grpSpPr>
        <p:grpSp>
          <p:nvGrpSpPr>
            <p:cNvPr id="5667" name="Group 32"/>
            <p:cNvGrpSpPr/>
            <p:nvPr/>
          </p:nvGrpSpPr>
          <p:grpSpPr>
            <a:xfrm>
              <a:off x="0" y="0"/>
              <a:ext cx="5107047" cy="1729154"/>
              <a:chOff x="0" y="0"/>
              <a:chExt cx="5107046" cy="1729153"/>
            </a:xfrm>
          </p:grpSpPr>
          <p:sp>
            <p:nvSpPr>
              <p:cNvPr id="5635" name="Oval 33"/>
              <p:cNvSpPr/>
              <p:nvPr/>
            </p:nvSpPr>
            <p:spPr>
              <a:xfrm>
                <a:off x="228588" y="757277"/>
                <a:ext cx="384049" cy="384049"/>
              </a:xfrm>
              <a:prstGeom prst="ellipse">
                <a:avLst/>
              </a:prstGeom>
              <a:noFill/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636" name="Oval 57"/>
              <p:cNvSpPr/>
              <p:nvPr/>
            </p:nvSpPr>
            <p:spPr>
              <a:xfrm>
                <a:off x="4446781" y="0"/>
                <a:ext cx="384049" cy="384048"/>
              </a:xfrm>
              <a:prstGeom prst="ellipse">
                <a:avLst/>
              </a:prstGeom>
              <a:solidFill>
                <a:srgbClr val="5B9BD5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grpSp>
            <p:nvGrpSpPr>
              <p:cNvPr id="5639" name="Rounded Rectangle 35"/>
              <p:cNvGrpSpPr/>
              <p:nvPr/>
            </p:nvGrpSpPr>
            <p:grpSpPr>
              <a:xfrm>
                <a:off x="893921" y="40686"/>
                <a:ext cx="3155770" cy="302676"/>
                <a:chOff x="0" y="8683"/>
                <a:chExt cx="3155769" cy="302674"/>
              </a:xfrm>
            </p:grpSpPr>
            <p:sp>
              <p:nvSpPr>
                <p:cNvPr id="5637" name="Rounded Rectangle"/>
                <p:cNvSpPr/>
                <p:nvPr/>
              </p:nvSpPr>
              <p:spPr>
                <a:xfrm>
                  <a:off x="0" y="8683"/>
                  <a:ext cx="3155770" cy="30267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5B9BD5"/>
                </a:solidFill>
                <a:ln w="12700" cap="flat">
                  <a:solidFill>
                    <a:srgbClr val="42719B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600">
                      <a:solidFill>
                        <a:srgbClr val="000000"/>
                      </a:solidFill>
                      <a:latin typeface="STXinwei"/>
                      <a:ea typeface="STXinwei"/>
                      <a:cs typeface="STXinwei"/>
                      <a:sym typeface="STXinwei"/>
                    </a:defRPr>
                  </a:pPr>
                  <a:endParaRPr/>
                </a:p>
              </p:txBody>
            </p:sp>
            <p:sp>
              <p:nvSpPr>
                <p:cNvPr id="5638" name="Primitive Function（Reserved Word）"/>
                <p:cNvSpPr/>
                <p:nvPr/>
              </p:nvSpPr>
              <p:spPr>
                <a:xfrm>
                  <a:off x="66844" y="160020"/>
                  <a:ext cx="3022081" cy="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/>
                <a:p>
                  <a:pPr algn="ctr">
                    <a:defRPr sz="1300">
                      <a:solidFill>
                        <a:srgbClr val="000000"/>
                      </a:solidFill>
                      <a:latin typeface="STXinwei"/>
                      <a:ea typeface="STXinwei"/>
                      <a:cs typeface="STXinwei"/>
                      <a:sym typeface="STXinwei"/>
                    </a:defRPr>
                  </a:pPr>
                  <a:r>
                    <a:t>Primitive Function（Reserved Word）</a:t>
                  </a:r>
                </a:p>
              </p:txBody>
            </p:sp>
          </p:grpSp>
          <p:grpSp>
            <p:nvGrpSpPr>
              <p:cNvPr id="5642" name="Rounded Rectangle 36"/>
              <p:cNvGrpSpPr/>
              <p:nvPr/>
            </p:nvGrpSpPr>
            <p:grpSpPr>
              <a:xfrm>
                <a:off x="862408" y="406763"/>
                <a:ext cx="1611975" cy="434341"/>
                <a:chOff x="0" y="0"/>
                <a:chExt cx="1611973" cy="434340"/>
              </a:xfrm>
            </p:grpSpPr>
            <p:sp>
              <p:nvSpPr>
                <p:cNvPr id="5640" name="Rounded Rectangle"/>
                <p:cNvSpPr/>
                <p:nvPr/>
              </p:nvSpPr>
              <p:spPr>
                <a:xfrm>
                  <a:off x="0" y="76884"/>
                  <a:ext cx="1611974" cy="28057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5B9BD5"/>
                </a:solidFill>
                <a:ln w="12700" cap="flat">
                  <a:solidFill>
                    <a:srgbClr val="42719B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000000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5641" name="𝝺x.(…x…)"/>
                <p:cNvSpPr txBox="1"/>
                <p:nvPr/>
              </p:nvSpPr>
              <p:spPr>
                <a:xfrm>
                  <a:off x="65766" y="0"/>
                  <a:ext cx="1480442" cy="4343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/>
                <a:p>
                  <a:pPr algn="ctr">
                    <a:defRPr>
                      <a:solidFill>
                        <a:srgbClr val="000000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r>
                    <a:t>𝝺x.(…x…)</a:t>
                  </a:r>
                </a:p>
              </p:txBody>
            </p:sp>
          </p:grpSp>
          <p:grpSp>
            <p:nvGrpSpPr>
              <p:cNvPr id="5645" name="Rounded Rectangle 37"/>
              <p:cNvGrpSpPr/>
              <p:nvPr/>
            </p:nvGrpSpPr>
            <p:grpSpPr>
              <a:xfrm>
                <a:off x="2689893" y="399064"/>
                <a:ext cx="1359798" cy="434341"/>
                <a:chOff x="0" y="0"/>
                <a:chExt cx="1359796" cy="434340"/>
              </a:xfrm>
            </p:grpSpPr>
            <p:sp>
              <p:nvSpPr>
                <p:cNvPr id="5643" name="Rounded Rectangle"/>
                <p:cNvSpPr/>
                <p:nvPr/>
              </p:nvSpPr>
              <p:spPr>
                <a:xfrm>
                  <a:off x="0" y="84582"/>
                  <a:ext cx="1359797" cy="26517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5B9BD5"/>
                </a:solidFill>
                <a:ln w="12700" cap="flat">
                  <a:solidFill>
                    <a:srgbClr val="42719B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000000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5644" name="𝝺y.(…y…)"/>
                <p:cNvSpPr txBox="1"/>
                <p:nvPr/>
              </p:nvSpPr>
              <p:spPr>
                <a:xfrm>
                  <a:off x="65015" y="-1"/>
                  <a:ext cx="1229767" cy="4343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/>
                <a:p>
                  <a:pPr algn="ctr">
                    <a:defRPr>
                      <a:solidFill>
                        <a:srgbClr val="000000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r>
                    <a:t>𝝺y.(…y…)</a:t>
                  </a:r>
                </a:p>
              </p:txBody>
            </p:sp>
          </p:grpSp>
          <p:sp>
            <p:nvSpPr>
              <p:cNvPr id="5646" name="Straight Arrow Connector 38"/>
              <p:cNvSpPr/>
              <p:nvPr/>
            </p:nvSpPr>
            <p:spPr>
              <a:xfrm flipV="1">
                <a:off x="556393" y="623932"/>
                <a:ext cx="306015" cy="189588"/>
              </a:xfrm>
              <a:prstGeom prst="lin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647" name="Straight Arrow Connector 39"/>
              <p:cNvSpPr/>
              <p:nvPr/>
            </p:nvSpPr>
            <p:spPr>
              <a:xfrm flipV="1">
                <a:off x="420612" y="192023"/>
                <a:ext cx="473309" cy="565254"/>
              </a:xfrm>
              <a:prstGeom prst="lin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648" name="Straight Arrow Connector 40"/>
              <p:cNvSpPr/>
              <p:nvPr/>
            </p:nvSpPr>
            <p:spPr>
              <a:xfrm>
                <a:off x="4049690" y="192023"/>
                <a:ext cx="397091" cy="1"/>
              </a:xfrm>
              <a:prstGeom prst="lin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649" name="Straight Arrow Connector 41"/>
              <p:cNvSpPr/>
              <p:nvPr/>
            </p:nvSpPr>
            <p:spPr>
              <a:xfrm flipV="1">
                <a:off x="2474382" y="616235"/>
                <a:ext cx="215512" cy="7699"/>
              </a:xfrm>
              <a:prstGeom prst="lin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650" name="Straight Arrow Connector 42"/>
              <p:cNvSpPr/>
              <p:nvPr/>
            </p:nvSpPr>
            <p:spPr>
              <a:xfrm>
                <a:off x="4049691" y="616235"/>
                <a:ext cx="500963" cy="197285"/>
              </a:xfrm>
              <a:prstGeom prst="lin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grpSp>
            <p:nvGrpSpPr>
              <p:cNvPr id="5653" name="Rounded Rectangle 44"/>
              <p:cNvGrpSpPr/>
              <p:nvPr/>
            </p:nvGrpSpPr>
            <p:grpSpPr>
              <a:xfrm>
                <a:off x="2689893" y="789699"/>
                <a:ext cx="1341642" cy="333088"/>
                <a:chOff x="0" y="0"/>
                <a:chExt cx="1341640" cy="333087"/>
              </a:xfrm>
            </p:grpSpPr>
            <p:sp>
              <p:nvSpPr>
                <p:cNvPr id="5651" name="Rounded Rectangle"/>
                <p:cNvSpPr/>
                <p:nvPr/>
              </p:nvSpPr>
              <p:spPr>
                <a:xfrm>
                  <a:off x="0" y="33955"/>
                  <a:ext cx="1341641" cy="26517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5B9BD5"/>
                </a:solidFill>
                <a:ln w="12700" cap="flat">
                  <a:solidFill>
                    <a:srgbClr val="42719B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5652" name="(…T…)"/>
                <p:cNvSpPr txBox="1"/>
                <p:nvPr/>
              </p:nvSpPr>
              <p:spPr>
                <a:xfrm>
                  <a:off x="65014" y="-1"/>
                  <a:ext cx="1211612" cy="33308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>
                      <a:solidFill>
                        <a:srgbClr val="000000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lvl1pPr>
                </a:lstStyle>
                <a:p>
                  <a:r>
                    <a:t>(…T…)</a:t>
                  </a:r>
                </a:p>
              </p:txBody>
            </p:sp>
          </p:grpSp>
          <p:grpSp>
            <p:nvGrpSpPr>
              <p:cNvPr id="5656" name="Rounded Rectangle 55"/>
              <p:cNvGrpSpPr/>
              <p:nvPr/>
            </p:nvGrpSpPr>
            <p:grpSpPr>
              <a:xfrm>
                <a:off x="862409" y="1220862"/>
                <a:ext cx="1611974" cy="264601"/>
                <a:chOff x="0" y="2320"/>
                <a:chExt cx="1611972" cy="264600"/>
              </a:xfrm>
            </p:grpSpPr>
            <p:sp>
              <p:nvSpPr>
                <p:cNvPr id="5654" name="Rounded Rectangle"/>
                <p:cNvSpPr/>
                <p:nvPr/>
              </p:nvSpPr>
              <p:spPr>
                <a:xfrm>
                  <a:off x="0" y="2320"/>
                  <a:ext cx="1611973" cy="264601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5B9BD5"/>
                </a:solidFill>
                <a:ln w="12700" cap="flat">
                  <a:solidFill>
                    <a:srgbClr val="42719B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5655" name="f(Expression)"/>
                <p:cNvSpPr/>
                <p:nvPr/>
              </p:nvSpPr>
              <p:spPr>
                <a:xfrm>
                  <a:off x="64986" y="134619"/>
                  <a:ext cx="1482000" cy="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 sz="1200">
                      <a:solidFill>
                        <a:srgbClr val="000000"/>
                      </a:solidFill>
                      <a:latin typeface="STXinwei"/>
                      <a:ea typeface="STXinwei"/>
                      <a:cs typeface="STXinwei"/>
                      <a:sym typeface="STXinwei"/>
                    </a:defRPr>
                  </a:lvl1pPr>
                </a:lstStyle>
                <a:p>
                  <a:r>
                    <a:t>f(Expression)</a:t>
                  </a:r>
                </a:p>
              </p:txBody>
            </p:sp>
          </p:grpSp>
          <p:grpSp>
            <p:nvGrpSpPr>
              <p:cNvPr id="5659" name="Rounded Rectangle 47"/>
              <p:cNvGrpSpPr/>
              <p:nvPr/>
            </p:nvGrpSpPr>
            <p:grpSpPr>
              <a:xfrm>
                <a:off x="844253" y="735612"/>
                <a:ext cx="1630129" cy="434341"/>
                <a:chOff x="0" y="0"/>
                <a:chExt cx="1630128" cy="434340"/>
              </a:xfrm>
            </p:grpSpPr>
            <p:sp>
              <p:nvSpPr>
                <p:cNvPr id="5657" name="Rounded Rectangle"/>
                <p:cNvSpPr/>
                <p:nvPr/>
              </p:nvSpPr>
              <p:spPr>
                <a:xfrm>
                  <a:off x="0" y="84869"/>
                  <a:ext cx="1630129" cy="26460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5B9BD5"/>
                </a:solidFill>
                <a:ln w="12700" cap="flat">
                  <a:solidFill>
                    <a:srgbClr val="42719B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000000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5658" name="𝝺x.(…x…)(T)"/>
                <p:cNvSpPr txBox="1"/>
                <p:nvPr/>
              </p:nvSpPr>
              <p:spPr>
                <a:xfrm>
                  <a:off x="64986" y="0"/>
                  <a:ext cx="1500156" cy="4343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/>
                <a:p>
                  <a:pPr algn="ctr">
                    <a:defRPr>
                      <a:solidFill>
                        <a:srgbClr val="000000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r>
                    <a:t>𝝺x.(…x…)(T)</a:t>
                  </a:r>
                </a:p>
              </p:txBody>
            </p:sp>
          </p:grpSp>
          <p:sp>
            <p:nvSpPr>
              <p:cNvPr id="5660" name="Straight Arrow Connector 48"/>
              <p:cNvSpPr/>
              <p:nvPr/>
            </p:nvSpPr>
            <p:spPr>
              <a:xfrm>
                <a:off x="2474382" y="952781"/>
                <a:ext cx="215512" cy="3462"/>
              </a:xfrm>
              <a:prstGeom prst="lin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661" name="Straight Arrow Connector 49"/>
              <p:cNvSpPr/>
              <p:nvPr/>
            </p:nvSpPr>
            <p:spPr>
              <a:xfrm flipV="1">
                <a:off x="4031534" y="949300"/>
                <a:ext cx="462877" cy="6943"/>
              </a:xfrm>
              <a:prstGeom prst="lin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662" name="Oval 50"/>
              <p:cNvSpPr/>
              <p:nvPr/>
            </p:nvSpPr>
            <p:spPr>
              <a:xfrm>
                <a:off x="4494410" y="757277"/>
                <a:ext cx="384049" cy="384049"/>
              </a:xfrm>
              <a:prstGeom prst="ellipse">
                <a:avLst/>
              </a:prstGeom>
              <a:noFill/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663" name="Straight Arrow Connector 51"/>
              <p:cNvSpPr/>
              <p:nvPr/>
            </p:nvSpPr>
            <p:spPr>
              <a:xfrm flipV="1">
                <a:off x="2474381" y="1348949"/>
                <a:ext cx="215512" cy="4214"/>
              </a:xfrm>
              <a:prstGeom prst="lin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664" name="Straight Arrow Connector 52"/>
              <p:cNvSpPr/>
              <p:nvPr/>
            </p:nvSpPr>
            <p:spPr>
              <a:xfrm>
                <a:off x="612636" y="949300"/>
                <a:ext cx="231617" cy="3482"/>
              </a:xfrm>
              <a:prstGeom prst="lin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665" name="Straight Arrow Connector 53"/>
              <p:cNvSpPr/>
              <p:nvPr/>
            </p:nvSpPr>
            <p:spPr>
              <a:xfrm>
                <a:off x="556393" y="1085082"/>
                <a:ext cx="306017" cy="268081"/>
              </a:xfrm>
              <a:prstGeom prst="lin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666" name="Elbow Connector 54"/>
              <p:cNvSpPr/>
              <p:nvPr/>
            </p:nvSpPr>
            <p:spPr>
              <a:xfrm flipH="1">
                <a:off x="0" y="949300"/>
                <a:ext cx="5107047" cy="7798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67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352"/>
                    </a:lnTo>
                    <a:lnTo>
                      <a:pt x="20633" y="352"/>
                    </a:lnTo>
                  </a:path>
                </a:pathLst>
              </a:custGeom>
              <a:noFill/>
              <a:ln w="3810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5668" name="Oval 94"/>
            <p:cNvSpPr/>
            <p:nvPr/>
          </p:nvSpPr>
          <p:spPr>
            <a:xfrm>
              <a:off x="4556823" y="104838"/>
              <a:ext cx="162849" cy="170439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</p:grpSp>
      <p:sp>
        <p:nvSpPr>
          <p:cNvPr id="5670" name="TextBox 1080"/>
          <p:cNvSpPr txBox="1"/>
          <p:nvPr/>
        </p:nvSpPr>
        <p:spPr>
          <a:xfrm>
            <a:off x="1014328" y="4279774"/>
            <a:ext cx="709329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All computable functions can be represented as Lambda expressions</a:t>
            </a:r>
          </a:p>
        </p:txBody>
      </p:sp>
      <p:sp>
        <p:nvSpPr>
          <p:cNvPr id="5671" name="TextBox 122"/>
          <p:cNvSpPr txBox="1"/>
          <p:nvPr/>
        </p:nvSpPr>
        <p:spPr>
          <a:xfrm>
            <a:off x="2958598" y="991797"/>
            <a:ext cx="374689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Lattice must have a Top/Bottom pair</a:t>
            </a:r>
          </a:p>
        </p:txBody>
      </p:sp>
      <p:sp>
        <p:nvSpPr>
          <p:cNvPr id="5672" name="TextBox 1081"/>
          <p:cNvSpPr txBox="1"/>
          <p:nvPr/>
        </p:nvSpPr>
        <p:spPr>
          <a:xfrm>
            <a:off x="3525099" y="1425825"/>
            <a:ext cx="435879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Top</a:t>
            </a:r>
          </a:p>
        </p:txBody>
      </p:sp>
      <p:sp>
        <p:nvSpPr>
          <p:cNvPr id="5673" name="TextBox 124"/>
          <p:cNvSpPr txBox="1"/>
          <p:nvPr/>
        </p:nvSpPr>
        <p:spPr>
          <a:xfrm>
            <a:off x="3366825" y="3669798"/>
            <a:ext cx="799876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Bottom</a:t>
            </a:r>
          </a:p>
        </p:txBody>
      </p:sp>
      <p:sp>
        <p:nvSpPr>
          <p:cNvPr id="5674" name="TextBox 125"/>
          <p:cNvSpPr txBox="1"/>
          <p:nvPr/>
        </p:nvSpPr>
        <p:spPr>
          <a:xfrm>
            <a:off x="4621262" y="4371792"/>
            <a:ext cx="96797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Terminal</a:t>
            </a:r>
          </a:p>
        </p:txBody>
      </p:sp>
      <p:grpSp>
        <p:nvGrpSpPr>
          <p:cNvPr id="5677" name="Rounded Rectangle 129"/>
          <p:cNvGrpSpPr/>
          <p:nvPr/>
        </p:nvGrpSpPr>
        <p:grpSpPr>
          <a:xfrm>
            <a:off x="2877068" y="5933085"/>
            <a:ext cx="1359798" cy="273029"/>
            <a:chOff x="0" y="87005"/>
            <a:chExt cx="1359797" cy="273028"/>
          </a:xfrm>
        </p:grpSpPr>
        <p:sp>
          <p:nvSpPr>
            <p:cNvPr id="5675" name="Rounded Rectangle"/>
            <p:cNvSpPr/>
            <p:nvPr/>
          </p:nvSpPr>
          <p:spPr>
            <a:xfrm>
              <a:off x="0" y="87005"/>
              <a:ext cx="1359798" cy="273030"/>
            </a:xfrm>
            <a:prstGeom prst="roundRect">
              <a:avLst>
                <a:gd name="adj" fmla="val 16667"/>
              </a:avLst>
            </a:prstGeom>
            <a:solidFill>
              <a:srgbClr val="5B9BD5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676" name="(Evaluated Expression)"/>
            <p:cNvSpPr/>
            <p:nvPr/>
          </p:nvSpPr>
          <p:spPr>
            <a:xfrm>
              <a:off x="65397" y="223519"/>
              <a:ext cx="122900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(Evaluated Expression)</a:t>
              </a:r>
            </a:p>
          </p:txBody>
        </p:sp>
      </p:grpSp>
      <p:sp>
        <p:nvSpPr>
          <p:cNvPr id="5680" name="Straight Arrow Connector 137"/>
          <p:cNvSpPr/>
          <p:nvPr/>
        </p:nvSpPr>
        <p:spPr>
          <a:xfrm>
            <a:off x="2740698" y="5585226"/>
            <a:ext cx="816270" cy="4843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aphicFrame>
        <p:nvGraphicFramePr>
          <p:cNvPr id="5679" name="Table 90"/>
          <p:cNvGraphicFramePr/>
          <p:nvPr/>
        </p:nvGraphicFramePr>
        <p:xfrm>
          <a:off x="109691" y="1428189"/>
          <a:ext cx="2777871" cy="257859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251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66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8082"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Properties of POSet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Semantics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55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Names as Types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Type Calculus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55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Elements jave unique identity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100">
                          <a:solidFill>
                            <a:srgbClr val="000000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defRPr>
                      </a:pPr>
                      <a:r>
                        <a:rPr>
                          <a:solidFill>
                            <a:srgbClr val="FF0000"/>
                          </a:solidFill>
                        </a:rPr>
                        <a:t>Non-Fungibility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55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Coutability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Countable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808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Inclusion or order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Partial Order (Inclusion)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55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Path structures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Reachability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2" name="Title 3"/>
          <p:cNvSpPr txBox="1">
            <a:spLocks noGrp="1"/>
          </p:cNvSpPr>
          <p:nvPr>
            <p:ph type="title"/>
          </p:nvPr>
        </p:nvSpPr>
        <p:spPr>
          <a:xfrm>
            <a:off x="1246175" y="387152"/>
            <a:ext cx="9405961" cy="466288"/>
          </a:xfrm>
          <a:prstGeom prst="rect">
            <a:avLst/>
          </a:prstGeom>
        </p:spPr>
        <p:txBody>
          <a:bodyPr/>
          <a:lstStyle>
            <a:lvl1pPr defTabSz="914331">
              <a:defRPr sz="24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Formal Systems Design Methods and Tools</a:t>
            </a:r>
          </a:p>
        </p:txBody>
      </p:sp>
      <p:sp>
        <p:nvSpPr>
          <p:cNvPr id="5683" name="Slide Number Placeholder 1"/>
          <p:cNvSpPr txBox="1">
            <a:spLocks noGrp="1"/>
          </p:cNvSpPr>
          <p:nvPr>
            <p:ph type="sldNum" sz="quarter" idx="4294967295"/>
          </p:nvPr>
        </p:nvSpPr>
        <p:spPr>
          <a:xfrm>
            <a:off x="11736489" y="6366455"/>
            <a:ext cx="287782" cy="2765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1219169">
              <a:defRPr sz="13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27</a:t>
            </a:fld>
            <a:endParaRPr/>
          </a:p>
        </p:txBody>
      </p:sp>
      <p:pic>
        <p:nvPicPr>
          <p:cNvPr id="568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968" y="2317862"/>
            <a:ext cx="3315204" cy="4156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685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83" y="3000491"/>
            <a:ext cx="3425047" cy="2555612"/>
          </a:xfrm>
          <a:prstGeom prst="rect">
            <a:avLst/>
          </a:prstGeom>
          <a:ln w="12700">
            <a:miter lim="400000"/>
          </a:ln>
        </p:spPr>
      </p:pic>
      <p:sp>
        <p:nvSpPr>
          <p:cNvPr id="5686" name="TextBox 21"/>
          <p:cNvSpPr txBox="1"/>
          <p:nvPr/>
        </p:nvSpPr>
        <p:spPr>
          <a:xfrm>
            <a:off x="397276" y="1359539"/>
            <a:ext cx="3466660" cy="1748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He applied Partially Ordered Set to present a methodology to reason about distributed and concurrent system.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sz="1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He also created TLA+ (Temporal Logic in Action).</a:t>
            </a:r>
            <a:endParaRPr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687" name="Picture 18" descr="Picture 18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6458" y="2289819"/>
            <a:ext cx="3525897" cy="4222164"/>
          </a:xfrm>
          <a:prstGeom prst="rect">
            <a:avLst/>
          </a:prstGeom>
          <a:ln w="12700">
            <a:miter lim="400000"/>
          </a:ln>
        </p:spPr>
      </p:pic>
      <p:sp>
        <p:nvSpPr>
          <p:cNvPr id="5688" name="TextBox 19"/>
          <p:cNvSpPr txBox="1"/>
          <p:nvPr/>
        </p:nvSpPr>
        <p:spPr>
          <a:xfrm>
            <a:off x="4649779" y="6511983"/>
            <a:ext cx="2897793" cy="205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9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4"/>
              </a:rPr>
              <a:t>https://lamport.azurewebsites.net/tla/amazon-excerpt.html</a:t>
            </a:r>
          </a:p>
        </p:txBody>
      </p:sp>
      <p:sp>
        <p:nvSpPr>
          <p:cNvPr id="5689" name="TextBox 9"/>
          <p:cNvSpPr txBox="1"/>
          <p:nvPr/>
        </p:nvSpPr>
        <p:spPr>
          <a:xfrm>
            <a:off x="397276" y="5743621"/>
            <a:ext cx="3466660" cy="688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Leslie Lamport：2013 Turing Awardee</a:t>
            </a:r>
          </a:p>
        </p:txBody>
      </p:sp>
      <p:pic>
        <p:nvPicPr>
          <p:cNvPr id="5690" name="Picture 10" descr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038" y="3581200"/>
            <a:ext cx="3001109" cy="1132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5691" name="Picture 11" descr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4973" y="3834315"/>
            <a:ext cx="1139174" cy="1832699"/>
          </a:xfrm>
          <a:prstGeom prst="rect">
            <a:avLst/>
          </a:prstGeom>
          <a:ln w="12700">
            <a:miter lim="400000"/>
          </a:ln>
        </p:spPr>
      </p:pic>
      <p:sp>
        <p:nvSpPr>
          <p:cNvPr id="5692" name="Google Shape;215;p34"/>
          <p:cNvSpPr txBox="1"/>
          <p:nvPr/>
        </p:nvSpPr>
        <p:spPr>
          <a:xfrm>
            <a:off x="9685569" y="4566601"/>
            <a:ext cx="1674493" cy="61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2400" b="1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POSet</a:t>
            </a:r>
          </a:p>
        </p:txBody>
      </p:sp>
      <p:pic>
        <p:nvPicPr>
          <p:cNvPr id="5693" name="Picture 2" descr="Picture 2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6055" y="1209094"/>
            <a:ext cx="1544339" cy="1027483"/>
          </a:xfrm>
          <a:prstGeom prst="rect">
            <a:avLst/>
          </a:prstGeom>
          <a:ln w="12700">
            <a:miter lim="400000"/>
          </a:ln>
        </p:spPr>
      </p:pic>
      <p:sp>
        <p:nvSpPr>
          <p:cNvPr id="5694" name="TextBox 14"/>
          <p:cNvSpPr txBox="1"/>
          <p:nvPr/>
        </p:nvSpPr>
        <p:spPr>
          <a:xfrm>
            <a:off x="8574904" y="1311630"/>
            <a:ext cx="2157376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Automatically Enumerate Abstract Specification.</a:t>
            </a:r>
          </a:p>
        </p:txBody>
      </p:sp>
      <p:pic>
        <p:nvPicPr>
          <p:cNvPr id="5695" name="Picture 10" descr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98745" y="1164613"/>
            <a:ext cx="1643973" cy="10274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99" name="Group 43"/>
          <p:cNvGrpSpPr/>
          <p:nvPr/>
        </p:nvGrpSpPr>
        <p:grpSpPr>
          <a:xfrm>
            <a:off x="3042823" y="2751977"/>
            <a:ext cx="5804858" cy="3179633"/>
            <a:chOff x="0" y="0"/>
            <a:chExt cx="5804856" cy="3179631"/>
          </a:xfrm>
        </p:grpSpPr>
        <p:sp>
          <p:nvSpPr>
            <p:cNvPr id="5697" name="Oval 48"/>
            <p:cNvSpPr/>
            <p:nvPr/>
          </p:nvSpPr>
          <p:spPr>
            <a:xfrm>
              <a:off x="2507553" y="-1"/>
              <a:ext cx="3297304" cy="3173897"/>
            </a:xfrm>
            <a:prstGeom prst="ellipse">
              <a:avLst/>
            </a:prstGeom>
            <a:noFill/>
            <a:ln w="254000" cap="flat">
              <a:solidFill>
                <a:srgbClr val="0068E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9169">
                <a:defRPr sz="20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698" name="Oval 49"/>
            <p:cNvSpPr/>
            <p:nvPr/>
          </p:nvSpPr>
          <p:spPr>
            <a:xfrm>
              <a:off x="-1" y="5735"/>
              <a:ext cx="3297304" cy="3173897"/>
            </a:xfrm>
            <a:prstGeom prst="ellipse">
              <a:avLst/>
            </a:prstGeom>
            <a:noFill/>
            <a:ln w="254000" cap="flat">
              <a:solidFill>
                <a:srgbClr val="0068E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9169">
                <a:defRPr sz="20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</p:grpSp>
      <p:grpSp>
        <p:nvGrpSpPr>
          <p:cNvPr id="5702" name="Oval 8"/>
          <p:cNvGrpSpPr/>
          <p:nvPr/>
        </p:nvGrpSpPr>
        <p:grpSpPr>
          <a:xfrm>
            <a:off x="5554407" y="2749694"/>
            <a:ext cx="3297306" cy="3173898"/>
            <a:chOff x="-1" y="0"/>
            <a:chExt cx="3297304" cy="3173896"/>
          </a:xfrm>
        </p:grpSpPr>
        <p:sp>
          <p:nvSpPr>
            <p:cNvPr id="5700" name="Oval"/>
            <p:cNvSpPr/>
            <p:nvPr/>
          </p:nvSpPr>
          <p:spPr>
            <a:xfrm>
              <a:off x="-1" y="0"/>
              <a:ext cx="3297304" cy="3173896"/>
            </a:xfrm>
            <a:prstGeom prst="ellipse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9169">
                <a:defRPr sz="20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701" name="Liveness…"/>
            <p:cNvSpPr txBox="1"/>
            <p:nvPr/>
          </p:nvSpPr>
          <p:spPr>
            <a:xfrm>
              <a:off x="755014" y="761412"/>
              <a:ext cx="2240104" cy="161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 defTabSz="1219169">
                <a:defRPr sz="20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rPr dirty="0"/>
                <a:t>Liveness</a:t>
              </a:r>
              <a:endParaRPr dirty="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endParaRPr>
            </a:p>
            <a:p>
              <a:pPr algn="ctr" defTabSz="1219169">
                <a:defRPr sz="20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 dirty="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endParaRPr>
            </a:p>
            <a:p>
              <a:pPr algn="ctr" defTabSz="1219169">
                <a:defRPr sz="20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 dirty="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endParaRPr>
            </a:p>
            <a:p>
              <a:pPr algn="ctr" defTabSz="1219169">
                <a:defRPr sz="20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rPr dirty="0"/>
                <a:t>Some good things happens</a:t>
              </a:r>
            </a:p>
          </p:txBody>
        </p:sp>
      </p:grpSp>
      <p:grpSp>
        <p:nvGrpSpPr>
          <p:cNvPr id="5705" name="Oval 7"/>
          <p:cNvGrpSpPr/>
          <p:nvPr/>
        </p:nvGrpSpPr>
        <p:grpSpPr>
          <a:xfrm>
            <a:off x="3000052" y="2749694"/>
            <a:ext cx="3354576" cy="3173898"/>
            <a:chOff x="0" y="0"/>
            <a:chExt cx="3354574" cy="3173896"/>
          </a:xfrm>
        </p:grpSpPr>
        <p:sp>
          <p:nvSpPr>
            <p:cNvPr id="5703" name="Oval"/>
            <p:cNvSpPr/>
            <p:nvPr/>
          </p:nvSpPr>
          <p:spPr>
            <a:xfrm>
              <a:off x="0" y="0"/>
              <a:ext cx="3354574" cy="3173896"/>
            </a:xfrm>
            <a:prstGeom prst="ellipse">
              <a:avLst/>
            </a:prstGeom>
            <a:solidFill>
              <a:srgbClr val="A6A6A6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9169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704" name="Safety…"/>
            <p:cNvSpPr txBox="1"/>
            <p:nvPr/>
          </p:nvSpPr>
          <p:spPr>
            <a:xfrm>
              <a:off x="434149" y="973525"/>
              <a:ext cx="2280604" cy="13234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 defTabSz="1219169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rPr sz="2000" dirty="0"/>
                <a:t>Safety</a:t>
              </a:r>
              <a:endParaRPr sz="2000" dirty="0">
                <a:latin typeface="+mj-lt"/>
                <a:ea typeface="+mj-ea"/>
                <a:cs typeface="+mj-cs"/>
                <a:sym typeface="Calibri"/>
              </a:endParaRPr>
            </a:p>
            <a:p>
              <a:pPr algn="ctr" defTabSz="1219169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 sz="2000" dirty="0">
                <a:latin typeface="+mj-lt"/>
                <a:ea typeface="+mj-ea"/>
                <a:cs typeface="+mj-cs"/>
                <a:sym typeface="Calibri"/>
              </a:endParaRPr>
            </a:p>
            <a:p>
              <a:pPr algn="ctr" defTabSz="1219169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rPr sz="2000" dirty="0"/>
                <a:t>No bad things happen</a:t>
              </a:r>
            </a:p>
          </p:txBody>
        </p:sp>
      </p:grpSp>
      <p:sp>
        <p:nvSpPr>
          <p:cNvPr id="5706" name="Title 3"/>
          <p:cNvSpPr txBox="1">
            <a:spLocks noGrp="1"/>
          </p:cNvSpPr>
          <p:nvPr>
            <p:ph type="title"/>
          </p:nvPr>
        </p:nvSpPr>
        <p:spPr>
          <a:xfrm>
            <a:off x="2149545" y="299419"/>
            <a:ext cx="7599214" cy="46166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Formal Representation of System Correctness</a:t>
            </a:r>
          </a:p>
        </p:txBody>
      </p:sp>
      <p:sp>
        <p:nvSpPr>
          <p:cNvPr id="5707" name="Slide Number Placeholder 1"/>
          <p:cNvSpPr txBox="1">
            <a:spLocks noGrp="1"/>
          </p:cNvSpPr>
          <p:nvPr>
            <p:ph type="sldNum" sz="quarter" idx="4294967295"/>
          </p:nvPr>
        </p:nvSpPr>
        <p:spPr>
          <a:xfrm>
            <a:off x="11070454" y="6400644"/>
            <a:ext cx="287783" cy="2765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1219169">
              <a:defRPr sz="13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5708" name="TextBox 2"/>
          <p:cNvSpPr txBox="1"/>
          <p:nvPr/>
        </p:nvSpPr>
        <p:spPr>
          <a:xfrm>
            <a:off x="5060488" y="3848739"/>
            <a:ext cx="1769528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solidFill>
                  <a:srgbClr val="C5E0B4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Correct</a:t>
            </a:r>
          </a:p>
        </p:txBody>
      </p:sp>
      <p:sp>
        <p:nvSpPr>
          <p:cNvPr id="5709" name="TextBox 9"/>
          <p:cNvSpPr txBox="1"/>
          <p:nvPr/>
        </p:nvSpPr>
        <p:spPr>
          <a:xfrm>
            <a:off x="3356779" y="1384098"/>
            <a:ext cx="5176948" cy="39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Correctness Assertion = Safety ^ Liveness</a:t>
            </a:r>
          </a:p>
        </p:txBody>
      </p:sp>
      <p:sp>
        <p:nvSpPr>
          <p:cNvPr id="5710" name="TextBox 21"/>
          <p:cNvSpPr txBox="1"/>
          <p:nvPr/>
        </p:nvSpPr>
        <p:spPr>
          <a:xfrm>
            <a:off x="3353815" y="6075145"/>
            <a:ext cx="5542990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The typical Venn diagram </a:t>
            </a:r>
          </a:p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semantics of Intersection and union of solution space.</a:t>
            </a:r>
          </a:p>
        </p:txBody>
      </p:sp>
      <p:grpSp>
        <p:nvGrpSpPr>
          <p:cNvPr id="5713" name="Oval 16"/>
          <p:cNvGrpSpPr/>
          <p:nvPr/>
        </p:nvGrpSpPr>
        <p:grpSpPr>
          <a:xfrm>
            <a:off x="8798148" y="2774295"/>
            <a:ext cx="1522865" cy="667277"/>
            <a:chOff x="0" y="0"/>
            <a:chExt cx="1522864" cy="667276"/>
          </a:xfrm>
        </p:grpSpPr>
        <p:sp>
          <p:nvSpPr>
            <p:cNvPr id="5711" name="Oval"/>
            <p:cNvSpPr/>
            <p:nvPr/>
          </p:nvSpPr>
          <p:spPr>
            <a:xfrm>
              <a:off x="-1" y="-1"/>
              <a:ext cx="1522866" cy="667278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712" name="Safety"/>
            <p:cNvSpPr txBox="1"/>
            <p:nvPr/>
          </p:nvSpPr>
          <p:spPr>
            <a:xfrm>
              <a:off x="275088" y="148217"/>
              <a:ext cx="972688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Safety</a:t>
              </a:r>
            </a:p>
          </p:txBody>
        </p:sp>
      </p:grpSp>
      <p:grpSp>
        <p:nvGrpSpPr>
          <p:cNvPr id="5716" name="Oval 24"/>
          <p:cNvGrpSpPr/>
          <p:nvPr/>
        </p:nvGrpSpPr>
        <p:grpSpPr>
          <a:xfrm>
            <a:off x="9577534" y="1311483"/>
            <a:ext cx="1583415" cy="849695"/>
            <a:chOff x="0" y="0"/>
            <a:chExt cx="1583414" cy="849693"/>
          </a:xfrm>
        </p:grpSpPr>
        <p:sp>
          <p:nvSpPr>
            <p:cNvPr id="5714" name="Oval"/>
            <p:cNvSpPr/>
            <p:nvPr/>
          </p:nvSpPr>
          <p:spPr>
            <a:xfrm>
              <a:off x="0" y="0"/>
              <a:ext cx="1583415" cy="849694"/>
            </a:xfrm>
            <a:prstGeom prst="ellipse">
              <a:avLst/>
            </a:prstGeom>
            <a:solidFill>
              <a:srgbClr val="0000CC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715" name="Solution Space"/>
            <p:cNvSpPr/>
            <p:nvPr/>
          </p:nvSpPr>
          <p:spPr>
            <a:xfrm>
              <a:off x="283955" y="424846"/>
              <a:ext cx="101550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Solution Space</a:t>
              </a:r>
            </a:p>
          </p:txBody>
        </p:sp>
      </p:grpSp>
      <p:grpSp>
        <p:nvGrpSpPr>
          <p:cNvPr id="5719" name="Oval 25"/>
          <p:cNvGrpSpPr/>
          <p:nvPr/>
        </p:nvGrpSpPr>
        <p:grpSpPr>
          <a:xfrm>
            <a:off x="10490523" y="2766160"/>
            <a:ext cx="1477978" cy="672336"/>
            <a:chOff x="0" y="0"/>
            <a:chExt cx="1477976" cy="672334"/>
          </a:xfrm>
        </p:grpSpPr>
        <p:sp>
          <p:nvSpPr>
            <p:cNvPr id="5717" name="Oval"/>
            <p:cNvSpPr/>
            <p:nvPr/>
          </p:nvSpPr>
          <p:spPr>
            <a:xfrm>
              <a:off x="-1" y="-1"/>
              <a:ext cx="1477978" cy="672336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7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718" name="Liveness"/>
            <p:cNvSpPr txBox="1"/>
            <p:nvPr/>
          </p:nvSpPr>
          <p:spPr>
            <a:xfrm>
              <a:off x="268514" y="169796"/>
              <a:ext cx="940948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Liveness</a:t>
              </a:r>
            </a:p>
          </p:txBody>
        </p:sp>
      </p:grpSp>
      <p:grpSp>
        <p:nvGrpSpPr>
          <p:cNvPr id="5722" name="Oval 26"/>
          <p:cNvGrpSpPr/>
          <p:nvPr/>
        </p:nvGrpSpPr>
        <p:grpSpPr>
          <a:xfrm>
            <a:off x="9543632" y="4025823"/>
            <a:ext cx="1651220" cy="1194309"/>
            <a:chOff x="0" y="0"/>
            <a:chExt cx="1651219" cy="1194307"/>
          </a:xfrm>
        </p:grpSpPr>
        <p:sp>
          <p:nvSpPr>
            <p:cNvPr id="5720" name="Oval"/>
            <p:cNvSpPr/>
            <p:nvPr/>
          </p:nvSpPr>
          <p:spPr>
            <a:xfrm>
              <a:off x="0" y="0"/>
              <a:ext cx="1651220" cy="1194308"/>
            </a:xfrm>
            <a:prstGeom prst="ellipse">
              <a:avLst/>
            </a:prstGeom>
            <a:solidFill>
              <a:srgbClr val="92D05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721" name="Correctnes"/>
            <p:cNvSpPr txBox="1"/>
            <p:nvPr/>
          </p:nvSpPr>
          <p:spPr>
            <a:xfrm>
              <a:off x="332846" y="229457"/>
              <a:ext cx="1021225" cy="735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Correctnes</a:t>
              </a:r>
            </a:p>
          </p:txBody>
        </p:sp>
      </p:grpSp>
      <p:sp>
        <p:nvSpPr>
          <p:cNvPr id="5749" name="Straight Arrow Connector 27"/>
          <p:cNvSpPr/>
          <p:nvPr/>
        </p:nvSpPr>
        <p:spPr>
          <a:xfrm>
            <a:off x="9736482" y="3438953"/>
            <a:ext cx="331990" cy="6212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750" name="Straight Arrow Connector 28"/>
          <p:cNvSpPr/>
          <p:nvPr/>
        </p:nvSpPr>
        <p:spPr>
          <a:xfrm>
            <a:off x="9753782" y="2147199"/>
            <a:ext cx="372923" cy="631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751" name="Straight Arrow Connector 29"/>
          <p:cNvSpPr/>
          <p:nvPr/>
        </p:nvSpPr>
        <p:spPr>
          <a:xfrm>
            <a:off x="10685183" y="3434001"/>
            <a:ext cx="356693" cy="6305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752" name="Straight Arrow Connector 30"/>
          <p:cNvSpPr/>
          <p:nvPr/>
        </p:nvSpPr>
        <p:spPr>
          <a:xfrm>
            <a:off x="10626378" y="2144630"/>
            <a:ext cx="395783" cy="628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727" name="TextBox 89"/>
          <p:cNvSpPr txBox="1"/>
          <p:nvPr/>
        </p:nvSpPr>
        <p:spPr>
          <a:xfrm>
            <a:off x="9876576" y="697632"/>
            <a:ext cx="75648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8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Join</a:t>
            </a:r>
          </a:p>
        </p:txBody>
      </p:sp>
      <p:sp>
        <p:nvSpPr>
          <p:cNvPr id="5728" name="TextBox 90"/>
          <p:cNvSpPr txBox="1"/>
          <p:nvPr/>
        </p:nvSpPr>
        <p:spPr>
          <a:xfrm>
            <a:off x="9890024" y="5114668"/>
            <a:ext cx="894691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8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Meet</a:t>
            </a:r>
          </a:p>
        </p:txBody>
      </p:sp>
      <p:grpSp>
        <p:nvGrpSpPr>
          <p:cNvPr id="5731" name="Rectangle 5"/>
          <p:cNvGrpSpPr/>
          <p:nvPr/>
        </p:nvGrpSpPr>
        <p:grpSpPr>
          <a:xfrm>
            <a:off x="76307" y="2736931"/>
            <a:ext cx="2326114" cy="1697092"/>
            <a:chOff x="0" y="0"/>
            <a:chExt cx="2326112" cy="1697090"/>
          </a:xfrm>
        </p:grpSpPr>
        <p:sp>
          <p:nvSpPr>
            <p:cNvPr id="5729" name="Rectangle"/>
            <p:cNvSpPr/>
            <p:nvPr/>
          </p:nvSpPr>
          <p:spPr>
            <a:xfrm>
              <a:off x="0" y="0"/>
              <a:ext cx="2326113" cy="1697091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730" name="Domain Spec Lang…"/>
            <p:cNvSpPr/>
            <p:nvPr/>
          </p:nvSpPr>
          <p:spPr>
            <a:xfrm>
              <a:off x="64769" y="848545"/>
              <a:ext cx="219657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Domain Spec Lang</a:t>
              </a:r>
              <a:endPara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endParaRPr>
            </a:p>
            <a:p>
              <a: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Defines a localized</a:t>
              </a:r>
              <a:endPara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endParaRPr>
            </a:p>
            <a:p>
              <a: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Namespace</a:t>
              </a:r>
            </a:p>
            <a:p>
              <a: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To denote the inter-relations of subsystems</a:t>
              </a:r>
            </a:p>
          </p:txBody>
        </p:sp>
      </p:grpSp>
      <p:grpSp>
        <p:nvGrpSpPr>
          <p:cNvPr id="5734" name="Group 37"/>
          <p:cNvGrpSpPr/>
          <p:nvPr/>
        </p:nvGrpSpPr>
        <p:grpSpPr>
          <a:xfrm>
            <a:off x="263915" y="971743"/>
            <a:ext cx="1885632" cy="1158271"/>
            <a:chOff x="0" y="0"/>
            <a:chExt cx="1885630" cy="1158269"/>
          </a:xfrm>
        </p:grpSpPr>
        <p:pic>
          <p:nvPicPr>
            <p:cNvPr id="5732" name="Picture 22" descr="Picture 22"/>
            <p:cNvPicPr>
              <a:picLocks noChangeAspect="1"/>
            </p:cNvPicPr>
            <p:nvPr/>
          </p:nvPicPr>
          <p:blipFill>
            <a:blip r:embed="rId2"/>
            <a:srcRect r="14841" b="20549"/>
            <a:stretch>
              <a:fillRect/>
            </a:stretch>
          </p:blipFill>
          <p:spPr>
            <a:xfrm>
              <a:off x="-1" y="0"/>
              <a:ext cx="1885632" cy="11473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733" name="Oval 6"/>
            <p:cNvSpPr/>
            <p:nvPr/>
          </p:nvSpPr>
          <p:spPr>
            <a:xfrm>
              <a:off x="54160" y="129487"/>
              <a:ext cx="1772233" cy="1028783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</p:grpSp>
      <p:cxnSp>
        <p:nvCxnSpPr>
          <p:cNvPr id="5735" name="Straight Connector 13"/>
          <p:cNvCxnSpPr>
            <a:cxnSpLocks/>
            <a:stCxn id="5709" idx="2"/>
            <a:endCxn id="5708" idx="0"/>
          </p:cNvCxnSpPr>
          <p:nvPr/>
        </p:nvCxnSpPr>
        <p:spPr>
          <a:xfrm flipH="1">
            <a:off x="5945252" y="1776568"/>
            <a:ext cx="1" cy="2072171"/>
          </a:xfrm>
          <a:prstGeom prst="straightConnector1">
            <a:avLst/>
          </a:prstGeom>
          <a:ln w="31750">
            <a:solidFill>
              <a:srgbClr val="000000"/>
            </a:solidFill>
            <a:prstDash val="dash"/>
            <a:miter/>
          </a:ln>
        </p:spPr>
      </p:cxnSp>
      <p:sp>
        <p:nvSpPr>
          <p:cNvPr id="5736" name="Down Arrow 19"/>
          <p:cNvSpPr/>
          <p:nvPr/>
        </p:nvSpPr>
        <p:spPr>
          <a:xfrm>
            <a:off x="557764" y="2105848"/>
            <a:ext cx="318494" cy="5941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811"/>
                </a:moveTo>
                <a:lnTo>
                  <a:pt x="5400" y="15811"/>
                </a:lnTo>
                <a:lnTo>
                  <a:pt x="5400" y="0"/>
                </a:lnTo>
                <a:lnTo>
                  <a:pt x="16200" y="0"/>
                </a:lnTo>
                <a:lnTo>
                  <a:pt x="16200" y="15811"/>
                </a:lnTo>
                <a:lnTo>
                  <a:pt x="21600" y="15811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grpSp>
        <p:nvGrpSpPr>
          <p:cNvPr id="5739" name="Oval 32"/>
          <p:cNvGrpSpPr/>
          <p:nvPr/>
        </p:nvGrpSpPr>
        <p:grpSpPr>
          <a:xfrm>
            <a:off x="342198" y="4998623"/>
            <a:ext cx="1772232" cy="1028783"/>
            <a:chOff x="0" y="0"/>
            <a:chExt cx="1772231" cy="1028781"/>
          </a:xfrm>
        </p:grpSpPr>
        <p:sp>
          <p:nvSpPr>
            <p:cNvPr id="5737" name="Oval"/>
            <p:cNvSpPr/>
            <p:nvPr/>
          </p:nvSpPr>
          <p:spPr>
            <a:xfrm>
              <a:off x="0" y="0"/>
              <a:ext cx="1772232" cy="1028782"/>
            </a:xfrm>
            <a:prstGeom prst="ellipse">
              <a:avLst/>
            </a:prstGeom>
            <a:solidFill>
              <a:srgbClr val="0068E6"/>
            </a:solidFill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738" name="Verify Safety and Liveness"/>
            <p:cNvSpPr/>
            <p:nvPr/>
          </p:nvSpPr>
          <p:spPr>
            <a:xfrm>
              <a:off x="324307" y="514390"/>
              <a:ext cx="112361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Verify Safety and Liveness</a:t>
              </a:r>
            </a:p>
          </p:txBody>
        </p:sp>
      </p:grpSp>
      <p:sp>
        <p:nvSpPr>
          <p:cNvPr id="5740" name="Down Arrow 36"/>
          <p:cNvSpPr/>
          <p:nvPr/>
        </p:nvSpPr>
        <p:spPr>
          <a:xfrm rot="10800000">
            <a:off x="1653979" y="2087187"/>
            <a:ext cx="318494" cy="5941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811"/>
                </a:moveTo>
                <a:lnTo>
                  <a:pt x="5400" y="15811"/>
                </a:lnTo>
                <a:lnTo>
                  <a:pt x="5400" y="0"/>
                </a:lnTo>
                <a:lnTo>
                  <a:pt x="16200" y="0"/>
                </a:lnTo>
                <a:lnTo>
                  <a:pt x="16200" y="15811"/>
                </a:lnTo>
                <a:lnTo>
                  <a:pt x="21600" y="15811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741" name="TextBox 31"/>
          <p:cNvSpPr txBox="1"/>
          <p:nvPr/>
        </p:nvSpPr>
        <p:spPr>
          <a:xfrm>
            <a:off x="146540" y="354350"/>
            <a:ext cx="230229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Abstract Specification</a:t>
            </a:r>
          </a:p>
        </p:txBody>
      </p:sp>
      <p:sp>
        <p:nvSpPr>
          <p:cNvPr id="5742" name="TextBox 38"/>
          <p:cNvSpPr txBox="1"/>
          <p:nvPr/>
        </p:nvSpPr>
        <p:spPr>
          <a:xfrm>
            <a:off x="137580" y="6075145"/>
            <a:ext cx="222639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Boundary Conditions</a:t>
            </a:r>
          </a:p>
        </p:txBody>
      </p:sp>
      <p:sp>
        <p:nvSpPr>
          <p:cNvPr id="5743" name="Down Arrow 41"/>
          <p:cNvSpPr/>
          <p:nvPr/>
        </p:nvSpPr>
        <p:spPr>
          <a:xfrm>
            <a:off x="543300" y="4452482"/>
            <a:ext cx="318495" cy="5941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811"/>
                </a:moveTo>
                <a:lnTo>
                  <a:pt x="5400" y="15811"/>
                </a:lnTo>
                <a:lnTo>
                  <a:pt x="5400" y="0"/>
                </a:lnTo>
                <a:lnTo>
                  <a:pt x="16200" y="0"/>
                </a:lnTo>
                <a:lnTo>
                  <a:pt x="16200" y="15811"/>
                </a:lnTo>
                <a:lnTo>
                  <a:pt x="21600" y="15811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744" name="Down Arrow 42"/>
          <p:cNvSpPr/>
          <p:nvPr/>
        </p:nvSpPr>
        <p:spPr>
          <a:xfrm rot="10800000">
            <a:off x="1636290" y="4470932"/>
            <a:ext cx="318494" cy="5941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811"/>
                </a:moveTo>
                <a:lnTo>
                  <a:pt x="5400" y="15811"/>
                </a:lnTo>
                <a:lnTo>
                  <a:pt x="5400" y="0"/>
                </a:lnTo>
                <a:lnTo>
                  <a:pt x="16200" y="0"/>
                </a:lnTo>
                <a:lnTo>
                  <a:pt x="16200" y="15811"/>
                </a:lnTo>
                <a:lnTo>
                  <a:pt x="21600" y="15811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745" name="TextBox 44"/>
          <p:cNvSpPr txBox="1"/>
          <p:nvPr/>
        </p:nvSpPr>
        <p:spPr>
          <a:xfrm>
            <a:off x="8951661" y="5991357"/>
            <a:ext cx="3077726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Intersection and unions expressed in POSet</a:t>
            </a:r>
          </a:p>
        </p:txBody>
      </p:sp>
      <p:sp>
        <p:nvSpPr>
          <p:cNvPr id="5746" name="Oval 46"/>
          <p:cNvSpPr/>
          <p:nvPr/>
        </p:nvSpPr>
        <p:spPr>
          <a:xfrm>
            <a:off x="5551608" y="2743761"/>
            <a:ext cx="3297304" cy="3173897"/>
          </a:xfrm>
          <a:prstGeom prst="ellips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 defTabSz="1219169">
              <a:defRPr sz="20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endParaRPr/>
          </a:p>
        </p:txBody>
      </p:sp>
      <p:sp>
        <p:nvSpPr>
          <p:cNvPr id="5747" name="TextBox 4"/>
          <p:cNvSpPr txBox="1"/>
          <p:nvPr/>
        </p:nvSpPr>
        <p:spPr>
          <a:xfrm>
            <a:off x="9229989" y="454483"/>
            <a:ext cx="2455886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lowest upper bound (lub)</a:t>
            </a:r>
          </a:p>
        </p:txBody>
      </p:sp>
      <p:sp>
        <p:nvSpPr>
          <p:cNvPr id="5748" name="TextBox 39"/>
          <p:cNvSpPr txBox="1"/>
          <p:nvPr/>
        </p:nvSpPr>
        <p:spPr>
          <a:xfrm>
            <a:off x="9076834" y="5497645"/>
            <a:ext cx="2563712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greatest lower bound (glb)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4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863804" y="521908"/>
            <a:ext cx="10469154" cy="447426"/>
          </a:xfrm>
          <a:prstGeom prst="rect">
            <a:avLst/>
          </a:prstGeom>
        </p:spPr>
        <p:txBody>
          <a:bodyPr/>
          <a:lstStyle/>
          <a:p>
            <a:pPr defTabSz="411479">
              <a:defRPr sz="1079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System Modeling in an Iterative Search Process in the Solution Space</a:t>
            </a:r>
            <a:br>
              <a:rPr dirty="0"/>
            </a:br>
            <a:r>
              <a:rPr dirty="0"/>
              <a:t>（fixed point semantic formalize model interpolation）</a:t>
            </a:r>
          </a:p>
        </p:txBody>
      </p:sp>
      <p:pic>
        <p:nvPicPr>
          <p:cNvPr id="575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975" y="2763003"/>
            <a:ext cx="2612229" cy="739723"/>
          </a:xfrm>
          <a:prstGeom prst="rect">
            <a:avLst/>
          </a:prstGeom>
          <a:ln w="12700">
            <a:miter lim="400000"/>
          </a:ln>
        </p:spPr>
      </p:pic>
      <p:sp>
        <p:nvSpPr>
          <p:cNvPr id="5756" name="TextBox 5"/>
          <p:cNvSpPr txBox="1"/>
          <p:nvPr/>
        </p:nvSpPr>
        <p:spPr>
          <a:xfrm>
            <a:off x="4018951" y="3662198"/>
            <a:ext cx="3624113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The Galois Correspondence </a:t>
            </a:r>
          </a:p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In Abstract Interpretation Literature</a:t>
            </a:r>
          </a:p>
        </p:txBody>
      </p:sp>
      <p:sp>
        <p:nvSpPr>
          <p:cNvPr id="5757" name="TextBox 32"/>
          <p:cNvSpPr txBox="1"/>
          <p:nvPr/>
        </p:nvSpPr>
        <p:spPr>
          <a:xfrm>
            <a:off x="8893996" y="5082285"/>
            <a:ext cx="162877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Abstract Model</a:t>
            </a:r>
          </a:p>
        </p:txBody>
      </p:sp>
      <p:sp>
        <p:nvSpPr>
          <p:cNvPr id="5758" name="TextBox 34"/>
          <p:cNvSpPr txBox="1"/>
          <p:nvPr/>
        </p:nvSpPr>
        <p:spPr>
          <a:xfrm>
            <a:off x="1322638" y="5075711"/>
            <a:ext cx="185737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Concrete System</a:t>
            </a:r>
          </a:p>
        </p:txBody>
      </p:sp>
      <p:sp>
        <p:nvSpPr>
          <p:cNvPr id="5759" name="TextBox 7"/>
          <p:cNvSpPr txBox="1"/>
          <p:nvPr/>
        </p:nvSpPr>
        <p:spPr>
          <a:xfrm>
            <a:off x="1826816" y="6426063"/>
            <a:ext cx="8339991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Image source: 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3"/>
              </a:rPr>
              <a:t>A Galois Connection Calculus for Abstract Interpretation</a:t>
            </a:r>
            <a:r>
              <a:t>  by 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4"/>
              </a:rPr>
              <a:t>Patrick Cousot</a:t>
            </a:r>
          </a:p>
        </p:txBody>
      </p:sp>
      <p:pic>
        <p:nvPicPr>
          <p:cNvPr id="5760" name="Picture 8" descr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397" y="247270"/>
            <a:ext cx="2326114" cy="1444129"/>
          </a:xfrm>
          <a:prstGeom prst="rect">
            <a:avLst/>
          </a:prstGeom>
          <a:ln w="12700">
            <a:miter lim="400000"/>
          </a:ln>
        </p:spPr>
      </p:pic>
      <p:pic>
        <p:nvPicPr>
          <p:cNvPr id="5761" name="Picture 9" descr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6212" y="5178445"/>
            <a:ext cx="4201202" cy="978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5762" name="Picture 37" descr="Picture 37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2555" y="257061"/>
            <a:ext cx="1670718" cy="1263905"/>
          </a:xfrm>
          <a:prstGeom prst="rect">
            <a:avLst/>
          </a:prstGeom>
          <a:ln w="12700">
            <a:miter lim="400000"/>
          </a:ln>
        </p:spPr>
      </p:pic>
      <p:sp>
        <p:nvSpPr>
          <p:cNvPr id="5763" name="TextBox 38"/>
          <p:cNvSpPr txBox="1"/>
          <p:nvPr/>
        </p:nvSpPr>
        <p:spPr>
          <a:xfrm>
            <a:off x="10017589" y="1652042"/>
            <a:ext cx="1920650" cy="277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6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7"/>
              </a:rPr>
              <a:t>Abstract Interpretation With Professor Patrick Cousot</a:t>
            </a:r>
            <a:r>
              <a:t> </a:t>
            </a:r>
          </a:p>
          <a:p>
            <a:pPr algn="ctr">
              <a:defRPr sz="6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| Lecture Series on AI #11 | J.P. Morgan</a:t>
            </a:r>
          </a:p>
        </p:txBody>
      </p:sp>
      <p:pic>
        <p:nvPicPr>
          <p:cNvPr id="5764" name="Picture 39" descr="Picture 39">
            <a:hlinkClick r:id="rId4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5745" y="5538551"/>
            <a:ext cx="1163553" cy="113871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770" name="Group 33"/>
          <p:cNvGrpSpPr/>
          <p:nvPr/>
        </p:nvGrpSpPr>
        <p:grpSpPr>
          <a:xfrm>
            <a:off x="7408939" y="2014415"/>
            <a:ext cx="4642297" cy="2914544"/>
            <a:chOff x="0" y="0"/>
            <a:chExt cx="4642296" cy="2914543"/>
          </a:xfrm>
        </p:grpSpPr>
        <p:sp>
          <p:nvSpPr>
            <p:cNvPr id="5765" name="Oval 35"/>
            <p:cNvSpPr/>
            <p:nvPr/>
          </p:nvSpPr>
          <p:spPr>
            <a:xfrm>
              <a:off x="-1" y="1"/>
              <a:ext cx="2957361" cy="2914543"/>
            </a:xfrm>
            <a:prstGeom prst="ellipse">
              <a:avLst/>
            </a:prstGeom>
            <a:solidFill>
              <a:srgbClr val="333F50">
                <a:alpha val="50000"/>
              </a:srgbClr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766" name="Oval 36"/>
            <p:cNvSpPr/>
            <p:nvPr/>
          </p:nvSpPr>
          <p:spPr>
            <a:xfrm>
              <a:off x="1641527" y="0"/>
              <a:ext cx="2957359" cy="2914543"/>
            </a:xfrm>
            <a:prstGeom prst="ellipse">
              <a:avLst/>
            </a:prstGeom>
            <a:solidFill>
              <a:srgbClr val="2F5597">
                <a:alpha val="48000"/>
              </a:srgbClr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r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767" name="TextBox 40"/>
            <p:cNvSpPr/>
            <p:nvPr/>
          </p:nvSpPr>
          <p:spPr>
            <a:xfrm>
              <a:off x="2248174" y="93378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rPr dirty="0"/>
                <a:t>Correct </a:t>
              </a:r>
              <a:endParaRPr lang="en-US" dirty="0"/>
            </a:p>
            <a:p>
              <a:r>
                <a:rPr dirty="0"/>
                <a:t>System </a:t>
              </a:r>
              <a:endParaRPr lang="en-US" dirty="0"/>
            </a:p>
            <a:p>
              <a:r>
                <a:rPr dirty="0"/>
                <a:t>Model</a:t>
              </a:r>
            </a:p>
          </p:txBody>
        </p:sp>
        <p:sp>
          <p:nvSpPr>
            <p:cNvPr id="5768" name="TextBox 41"/>
            <p:cNvSpPr/>
            <p:nvPr/>
          </p:nvSpPr>
          <p:spPr>
            <a:xfrm>
              <a:off x="3372296" y="136138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Liveness</a:t>
              </a:r>
            </a:p>
          </p:txBody>
        </p:sp>
        <p:sp>
          <p:nvSpPr>
            <p:cNvPr id="5769" name="TextBox 42"/>
            <p:cNvSpPr/>
            <p:nvPr/>
          </p:nvSpPr>
          <p:spPr>
            <a:xfrm>
              <a:off x="773001" y="129382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Safety</a:t>
              </a:r>
            </a:p>
          </p:txBody>
        </p:sp>
      </p:grpSp>
      <p:grpSp>
        <p:nvGrpSpPr>
          <p:cNvPr id="5773" name="Right Arrow 43"/>
          <p:cNvGrpSpPr/>
          <p:nvPr/>
        </p:nvGrpSpPr>
        <p:grpSpPr>
          <a:xfrm>
            <a:off x="4382935" y="4302095"/>
            <a:ext cx="3314433" cy="648573"/>
            <a:chOff x="0" y="66239"/>
            <a:chExt cx="3314432" cy="648572"/>
          </a:xfrm>
        </p:grpSpPr>
        <p:sp>
          <p:nvSpPr>
            <p:cNvPr id="5771" name="Arrow"/>
            <p:cNvSpPr/>
            <p:nvPr/>
          </p:nvSpPr>
          <p:spPr>
            <a:xfrm>
              <a:off x="0" y="66239"/>
              <a:ext cx="3314432" cy="64857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2F5597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772" name="𝛼：Functor that maps to the Absrtact Domain"/>
            <p:cNvSpPr/>
            <p:nvPr/>
          </p:nvSpPr>
          <p:spPr>
            <a:xfrm>
              <a:off x="52069" y="190472"/>
              <a:ext cx="3048150" cy="400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rPr dirty="0"/>
                <a:t>𝛼：</a:t>
              </a:r>
              <a:r>
                <a:rPr sz="1000" dirty="0">
                  <a:solidFill>
                    <a:srgbClr val="FF0000"/>
                  </a:solidFill>
                </a:rPr>
                <a:t>Functor that maps to the </a:t>
              </a:r>
              <a:r>
                <a:rPr sz="1000" dirty="0" err="1">
                  <a:solidFill>
                    <a:srgbClr val="FF0000"/>
                  </a:solidFill>
                </a:rPr>
                <a:t>Absrtact</a:t>
              </a:r>
              <a:r>
                <a:rPr sz="1000" dirty="0">
                  <a:solidFill>
                    <a:srgbClr val="FF0000"/>
                  </a:solidFill>
                </a:rPr>
                <a:t> Domain</a:t>
              </a:r>
            </a:p>
          </p:txBody>
        </p:sp>
      </p:grpSp>
      <p:grpSp>
        <p:nvGrpSpPr>
          <p:cNvPr id="5776" name="Right Arrow 44"/>
          <p:cNvGrpSpPr/>
          <p:nvPr/>
        </p:nvGrpSpPr>
        <p:grpSpPr>
          <a:xfrm>
            <a:off x="4339597" y="2057836"/>
            <a:ext cx="3314433" cy="648573"/>
            <a:chOff x="0" y="66239"/>
            <a:chExt cx="3314432" cy="648572"/>
          </a:xfrm>
        </p:grpSpPr>
        <p:sp>
          <p:nvSpPr>
            <p:cNvPr id="5774" name="Arrow"/>
            <p:cNvSpPr/>
            <p:nvPr/>
          </p:nvSpPr>
          <p:spPr>
            <a:xfrm flipH="1">
              <a:off x="0" y="66239"/>
              <a:ext cx="3314432" cy="64857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2F5597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775" name="𝛾：Functor that maps to the Concrete Domain"/>
            <p:cNvSpPr/>
            <p:nvPr/>
          </p:nvSpPr>
          <p:spPr>
            <a:xfrm>
              <a:off x="214213" y="190472"/>
              <a:ext cx="3048149" cy="400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rPr dirty="0"/>
                <a:t>𝛾：</a:t>
              </a:r>
              <a:r>
                <a:rPr sz="1100" dirty="0">
                  <a:solidFill>
                    <a:srgbClr val="FF0000"/>
                  </a:solidFill>
                  <a:latin typeface="+mj-lt"/>
                </a:rPr>
                <a:t>Functor that maps to the Concrete Domain</a:t>
              </a:r>
              <a:endParaRPr sz="1200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5782" name="Group 45"/>
          <p:cNvGrpSpPr/>
          <p:nvPr/>
        </p:nvGrpSpPr>
        <p:grpSpPr>
          <a:xfrm>
            <a:off x="574123" y="1846327"/>
            <a:ext cx="4152766" cy="2914545"/>
            <a:chOff x="200655" y="0"/>
            <a:chExt cx="4152764" cy="2914543"/>
          </a:xfrm>
        </p:grpSpPr>
        <p:sp>
          <p:nvSpPr>
            <p:cNvPr id="5777" name="Oval 46"/>
            <p:cNvSpPr/>
            <p:nvPr/>
          </p:nvSpPr>
          <p:spPr>
            <a:xfrm>
              <a:off x="200655" y="1"/>
              <a:ext cx="2957371" cy="2914543"/>
            </a:xfrm>
            <a:prstGeom prst="ellipse">
              <a:avLst/>
            </a:prstGeom>
            <a:solidFill>
              <a:srgbClr val="333F50">
                <a:alpha val="50000"/>
              </a:srgbClr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778" name="Oval 47"/>
            <p:cNvSpPr/>
            <p:nvPr/>
          </p:nvSpPr>
          <p:spPr>
            <a:xfrm>
              <a:off x="719138" y="0"/>
              <a:ext cx="2957369" cy="2914543"/>
            </a:xfrm>
            <a:prstGeom prst="ellipse">
              <a:avLst/>
            </a:prstGeom>
            <a:solidFill>
              <a:srgbClr val="2F5597">
                <a:alpha val="48000"/>
              </a:srgbClr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r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779" name="TextBox 48"/>
            <p:cNvSpPr/>
            <p:nvPr/>
          </p:nvSpPr>
          <p:spPr>
            <a:xfrm>
              <a:off x="1959300" y="93378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Correct System Behavior</a:t>
              </a:r>
            </a:p>
          </p:txBody>
        </p:sp>
        <p:sp>
          <p:nvSpPr>
            <p:cNvPr id="5780" name="TextBox 49"/>
            <p:cNvSpPr/>
            <p:nvPr/>
          </p:nvSpPr>
          <p:spPr>
            <a:xfrm>
              <a:off x="3083420" y="136138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rPr dirty="0"/>
                <a:t>Liveness</a:t>
              </a:r>
            </a:p>
          </p:txBody>
        </p:sp>
        <p:sp>
          <p:nvSpPr>
            <p:cNvPr id="5781" name="TextBox 50"/>
            <p:cNvSpPr/>
            <p:nvPr/>
          </p:nvSpPr>
          <p:spPr>
            <a:xfrm>
              <a:off x="484118" y="129382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Safety</a:t>
              </a:r>
            </a:p>
          </p:txBody>
        </p:sp>
      </p:grpSp>
      <p:sp>
        <p:nvSpPr>
          <p:cNvPr id="5783" name="TextBox 26"/>
          <p:cNvSpPr txBox="1"/>
          <p:nvPr/>
        </p:nvSpPr>
        <p:spPr>
          <a:xfrm>
            <a:off x="2661610" y="1419128"/>
            <a:ext cx="7364845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0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Functor：A mechanism for mapping systems’ internal structures.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" name="Google Shape;154;p31"/>
          <p:cNvSpPr txBox="1">
            <a:spLocks noGrp="1"/>
          </p:cNvSpPr>
          <p:nvPr>
            <p:ph type="title"/>
          </p:nvPr>
        </p:nvSpPr>
        <p:spPr>
          <a:xfrm>
            <a:off x="417980" y="252800"/>
            <a:ext cx="11360802" cy="763600"/>
          </a:xfrm>
          <a:prstGeom prst="rect">
            <a:avLst/>
          </a:prstGeom>
        </p:spPr>
        <p:txBody>
          <a:bodyPr lIns="121899" tIns="121899" rIns="121899" bIns="121899"/>
          <a:lstStyle/>
          <a:p>
            <a:pPr algn="ctr" defTabSz="896045">
              <a:defRPr sz="2352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System Design requires knowledge that are Inter-Disciplinary、Multi-Scale in nature</a:t>
            </a:r>
          </a:p>
        </p:txBody>
      </p:sp>
      <p:sp>
        <p:nvSpPr>
          <p:cNvPr id="5161" name="Google Shape;156;p31"/>
          <p:cNvSpPr txBox="1"/>
          <p:nvPr/>
        </p:nvSpPr>
        <p:spPr>
          <a:xfrm>
            <a:off x="992667" y="1537889"/>
            <a:ext cx="2596402" cy="80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b="1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Lato"/>
                <a:ea typeface="Lato"/>
                <a:cs typeface="Lato"/>
                <a:sym typeface="Lato"/>
                <a:hlinkClick r:id="rId3"/>
              </a:defRPr>
            </a:lvl1pPr>
          </a:lstStyle>
          <a:p>
            <a:pPr>
              <a:defRPr u="none">
                <a:solidFill>
                  <a:srgbClr val="0B5394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3"/>
              </a:rPr>
              <a:t>Electronic Design Automation (EDA)</a:t>
            </a:r>
          </a:p>
        </p:txBody>
      </p:sp>
      <p:sp>
        <p:nvSpPr>
          <p:cNvPr id="5162" name="Google Shape;159;p31"/>
          <p:cNvSpPr/>
          <p:nvPr/>
        </p:nvSpPr>
        <p:spPr>
          <a:xfrm>
            <a:off x="4271347" y="3164450"/>
            <a:ext cx="14401" cy="2315201"/>
          </a:xfrm>
          <a:prstGeom prst="line">
            <a:avLst/>
          </a:prstGeom>
          <a:ln>
            <a:solidFill>
              <a:srgbClr val="4454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163" name="Google Shape;162;p31"/>
          <p:cNvSpPr/>
          <p:nvPr/>
        </p:nvSpPr>
        <p:spPr>
          <a:xfrm>
            <a:off x="7910981" y="3122632"/>
            <a:ext cx="14400" cy="2315201"/>
          </a:xfrm>
          <a:prstGeom prst="line">
            <a:avLst/>
          </a:prstGeom>
          <a:ln>
            <a:solidFill>
              <a:srgbClr val="4454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164" name="TextBox 2"/>
          <p:cNvSpPr txBox="1"/>
          <p:nvPr/>
        </p:nvSpPr>
        <p:spPr>
          <a:xfrm>
            <a:off x="657573" y="5941505"/>
            <a:ext cx="3490427" cy="842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The Design Automation of </a:t>
            </a:r>
          </a:p>
          <a:p>
            <a:pPr algn="ctr"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Large Scale Integrated Circuit Chips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>
                <a:latin typeface="+mj-lt"/>
                <a:ea typeface="+mj-ea"/>
                <a:cs typeface="+mj-cs"/>
                <a:sym typeface="Calibri"/>
              </a:rPr>
              <a:t>a</a:t>
            </a:r>
            <a:r>
              <a:t>nd the circuit board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>
                <a:latin typeface="+mj-lt"/>
                <a:ea typeface="+mj-ea"/>
                <a:cs typeface="+mj-cs"/>
                <a:sym typeface="Calibri"/>
              </a:rPr>
              <a:t>(The Chips and Circuit Boards are </a:t>
            </a:r>
            <a:r>
              <a:t>two different levels)</a:t>
            </a:r>
          </a:p>
        </p:txBody>
      </p:sp>
      <p:pic>
        <p:nvPicPr>
          <p:cNvPr id="5165" name="Picture 2" descr="Picture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397" y="2480673"/>
            <a:ext cx="1731462" cy="2142899"/>
          </a:xfrm>
          <a:prstGeom prst="rect">
            <a:avLst/>
          </a:prstGeom>
          <a:ln w="12700">
            <a:miter lim="400000"/>
          </a:ln>
        </p:spPr>
      </p:pic>
      <p:sp>
        <p:nvSpPr>
          <p:cNvPr id="5166" name="Google Shape;156;p31"/>
          <p:cNvSpPr txBox="1"/>
          <p:nvPr/>
        </p:nvSpPr>
        <p:spPr>
          <a:xfrm>
            <a:off x="4838212" y="1537889"/>
            <a:ext cx="2596401" cy="80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/>
          <a:p>
            <a:pPr algn="ctr">
              <a:defRPr b="1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Artificial Intelligence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b="1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Machine Learning</a:t>
            </a:r>
          </a:p>
        </p:txBody>
      </p:sp>
      <p:sp>
        <p:nvSpPr>
          <p:cNvPr id="5167" name="TextBox 26"/>
          <p:cNvSpPr txBox="1"/>
          <p:nvPr/>
        </p:nvSpPr>
        <p:spPr>
          <a:xfrm>
            <a:off x="4514520" y="5935836"/>
            <a:ext cx="3243770" cy="92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Source Code Generation could </a:t>
            </a: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come from a Large Set of Prior Data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(Data and Code are two different levels)</a:t>
            </a:r>
            <a:endParaRPr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5168" name="Google Shape;156;p31"/>
          <p:cNvSpPr txBox="1"/>
          <p:nvPr/>
        </p:nvSpPr>
        <p:spPr>
          <a:xfrm>
            <a:off x="8520496" y="1537889"/>
            <a:ext cx="2596401" cy="80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b="1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Real time System Model Verification</a:t>
            </a:r>
          </a:p>
        </p:txBody>
      </p:sp>
      <p:sp>
        <p:nvSpPr>
          <p:cNvPr id="5169" name="TextBox 29"/>
          <p:cNvSpPr txBox="1"/>
          <p:nvPr/>
        </p:nvSpPr>
        <p:spPr>
          <a:xfrm>
            <a:off x="7949909" y="5934669"/>
            <a:ext cx="3737581" cy="73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Abstract Interpretation and </a:t>
            </a: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source code semantic analysis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(System control takes place at different levels)</a:t>
            </a:r>
          </a:p>
        </p:txBody>
      </p:sp>
      <p:grpSp>
        <p:nvGrpSpPr>
          <p:cNvPr id="5173" name="Group 9"/>
          <p:cNvGrpSpPr/>
          <p:nvPr/>
        </p:nvGrpSpPr>
        <p:grpSpPr>
          <a:xfrm>
            <a:off x="8405632" y="2516392"/>
            <a:ext cx="2830512" cy="3237874"/>
            <a:chOff x="0" y="0"/>
            <a:chExt cx="2830511" cy="3237872"/>
          </a:xfrm>
        </p:grpSpPr>
        <p:pic>
          <p:nvPicPr>
            <p:cNvPr id="5170" name="Picture 6" descr="Picture 6">
              <a:hlinkClick r:id="rId5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2830511" cy="9544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71" name="Picture 7" descr="Picture 7">
              <a:hlinkClick r:id="rId5"/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1107248"/>
              <a:ext cx="2830511" cy="9888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72" name="Picture 8" descr="Picture 8">
              <a:hlinkClick r:id="rId5"/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" y="2248975"/>
              <a:ext cx="2782371" cy="9888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174" name="Picture 6" descr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4006" y="2516392"/>
            <a:ext cx="2866907" cy="129611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75" name="Picture 2" descr="Picture 2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07541" y="3855234"/>
            <a:ext cx="3539835" cy="23230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176" name="Picture 2" descr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2353" y="4175686"/>
            <a:ext cx="2720869" cy="1646703"/>
          </a:xfrm>
          <a:prstGeom prst="rect">
            <a:avLst/>
          </a:prstGeom>
          <a:ln w="12700">
            <a:miter lim="400000"/>
          </a:ln>
        </p:spPr>
      </p:pic>
      <p:sp>
        <p:nvSpPr>
          <p:cNvPr id="5177" name="TextBox 1"/>
          <p:cNvSpPr txBox="1"/>
          <p:nvPr/>
        </p:nvSpPr>
        <p:spPr>
          <a:xfrm>
            <a:off x="2469580" y="845388"/>
            <a:ext cx="7257602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System Specifications and Design Solutions must be </a:t>
            </a:r>
          </a:p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expressed in the format/semantics for various domains of stakeholders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5" name="标题 1"/>
          <p:cNvSpPr txBox="1">
            <a:spLocks noGrp="1"/>
          </p:cNvSpPr>
          <p:nvPr>
            <p:ph type="title"/>
          </p:nvPr>
        </p:nvSpPr>
        <p:spPr>
          <a:xfrm>
            <a:off x="608380" y="309093"/>
            <a:ext cx="10980002" cy="468002"/>
          </a:xfrm>
          <a:prstGeom prst="rect">
            <a:avLst/>
          </a:prstGeom>
        </p:spPr>
        <p:txBody>
          <a:bodyPr/>
          <a:lstStyle>
            <a:lvl1pPr algn="ctr" defTabSz="905255">
              <a:defRPr sz="2376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All Domains of Decision Problems can be converted into POSet</a:t>
            </a:r>
          </a:p>
        </p:txBody>
      </p:sp>
      <p:pic>
        <p:nvPicPr>
          <p:cNvPr id="5786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228" y="1508171"/>
            <a:ext cx="1886879" cy="1455592"/>
          </a:xfrm>
          <a:prstGeom prst="rect">
            <a:avLst/>
          </a:prstGeom>
          <a:ln w="12700">
            <a:miter lim="400000"/>
          </a:ln>
        </p:spPr>
      </p:pic>
      <p:pic>
        <p:nvPicPr>
          <p:cNvPr id="5787" name="Picture 17" descr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977" y="5130951"/>
            <a:ext cx="2642460" cy="172256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88" name="Picture 12" descr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4237" y="3087434"/>
            <a:ext cx="1171458" cy="590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89" name="Picture 14" descr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4238" y="3775595"/>
            <a:ext cx="1171457" cy="590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90" name="Picture 15" descr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4237" y="4445206"/>
            <a:ext cx="1171459" cy="590493"/>
          </a:xfrm>
          <a:prstGeom prst="rect">
            <a:avLst/>
          </a:prstGeom>
          <a:ln w="12700">
            <a:miter lim="400000"/>
          </a:ln>
        </p:spPr>
      </p:pic>
      <p:pic>
        <p:nvPicPr>
          <p:cNvPr id="5791" name="Picture 16" descr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3977" y="3425020"/>
            <a:ext cx="2252728" cy="136593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794" name="Oval 18"/>
          <p:cNvGrpSpPr/>
          <p:nvPr/>
        </p:nvGrpSpPr>
        <p:grpSpPr>
          <a:xfrm>
            <a:off x="10560814" y="2629528"/>
            <a:ext cx="308611" cy="386961"/>
            <a:chOff x="0" y="0"/>
            <a:chExt cx="308610" cy="386960"/>
          </a:xfrm>
        </p:grpSpPr>
        <p:sp>
          <p:nvSpPr>
            <p:cNvPr id="5792" name="Oval"/>
            <p:cNvSpPr/>
            <p:nvPr/>
          </p:nvSpPr>
          <p:spPr>
            <a:xfrm>
              <a:off x="0" y="28250"/>
              <a:ext cx="308611" cy="330461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93" name="Text"/>
                <p:cNvSpPr txBox="1"/>
                <p:nvPr/>
              </p:nvSpPr>
              <p:spPr>
                <a:xfrm>
                  <a:off x="97264" y="-1"/>
                  <a:ext cx="114082" cy="38696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>
                      <a:solidFill>
                        <a:srgbClr val="FF0000"/>
                      </a:solidFill>
                      <a:latin typeface="Cambria Math"/>
                      <a:ea typeface="Cambria Math"/>
                      <a:cs typeface="Cambria Math"/>
                      <a:sym typeface="Cambria Math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sz="21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5793" name="Text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264" y="-1"/>
                  <a:ext cx="114082" cy="386962"/>
                </a:xfrm>
                <a:prstGeom prst="rect">
                  <a:avLst/>
                </a:prstGeom>
                <a:blipFill>
                  <a:blip r:embed="rId8"/>
                  <a:stretch>
                    <a:fillRect l="-130000" r="-80000" b="-9375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TW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95" name="Rectangle 20"/>
          <p:cNvSpPr/>
          <p:nvPr/>
        </p:nvSpPr>
        <p:spPr>
          <a:xfrm rot="2700000">
            <a:off x="10352393" y="2233546"/>
            <a:ext cx="72001" cy="72001"/>
          </a:xfrm>
          <a:prstGeom prst="rect">
            <a:avLst/>
          </a:prstGeom>
          <a:solidFill>
            <a:srgbClr val="5B9BD5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796" name="Rectangle 25"/>
          <p:cNvSpPr/>
          <p:nvPr/>
        </p:nvSpPr>
        <p:spPr>
          <a:xfrm rot="2700000">
            <a:off x="10886402" y="2228804"/>
            <a:ext cx="72001" cy="72001"/>
          </a:xfrm>
          <a:prstGeom prst="rect">
            <a:avLst/>
          </a:prstGeom>
          <a:solidFill>
            <a:srgbClr val="5B9BD5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797" name="Rectangle 28"/>
          <p:cNvSpPr/>
          <p:nvPr/>
        </p:nvSpPr>
        <p:spPr>
          <a:xfrm rot="2700000">
            <a:off x="11511649" y="2344364"/>
            <a:ext cx="72001" cy="72001"/>
          </a:xfrm>
          <a:prstGeom prst="rect">
            <a:avLst/>
          </a:prstGeom>
          <a:solidFill>
            <a:srgbClr val="5B9BD5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798" name="Rectangle 29"/>
          <p:cNvSpPr/>
          <p:nvPr/>
        </p:nvSpPr>
        <p:spPr>
          <a:xfrm rot="2700000">
            <a:off x="10598670" y="2228802"/>
            <a:ext cx="72001" cy="72001"/>
          </a:xfrm>
          <a:prstGeom prst="rect">
            <a:avLst/>
          </a:prstGeom>
          <a:solidFill>
            <a:srgbClr val="5B9BD5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799" name="Rectangle 31"/>
          <p:cNvSpPr/>
          <p:nvPr/>
        </p:nvSpPr>
        <p:spPr>
          <a:xfrm rot="2700000">
            <a:off x="11097735" y="2334062"/>
            <a:ext cx="72001" cy="72001"/>
          </a:xfrm>
          <a:prstGeom prst="rect">
            <a:avLst/>
          </a:prstGeom>
          <a:solidFill>
            <a:srgbClr val="5B9BD5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867" name="Straight Arrow Connector 22"/>
          <p:cNvSpPr/>
          <p:nvPr/>
        </p:nvSpPr>
        <p:spPr>
          <a:xfrm>
            <a:off x="10642185" y="2316945"/>
            <a:ext cx="45050" cy="312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68" name="Straight Arrow Connector 32"/>
          <p:cNvSpPr/>
          <p:nvPr/>
        </p:nvSpPr>
        <p:spPr>
          <a:xfrm>
            <a:off x="10774318" y="2308307"/>
            <a:ext cx="131930" cy="355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69" name="Straight Arrow Connector 37"/>
          <p:cNvSpPr/>
          <p:nvPr/>
        </p:nvSpPr>
        <p:spPr>
          <a:xfrm>
            <a:off x="10827935" y="2401066"/>
            <a:ext cx="277147" cy="299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70" name="Straight Arrow Connector 40"/>
          <p:cNvSpPr/>
          <p:nvPr/>
        </p:nvSpPr>
        <p:spPr>
          <a:xfrm>
            <a:off x="10858963" y="2401072"/>
            <a:ext cx="649738" cy="345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71" name="Straight Arrow Connector 45"/>
          <p:cNvSpPr/>
          <p:nvPr/>
        </p:nvSpPr>
        <p:spPr>
          <a:xfrm>
            <a:off x="10410538" y="2307058"/>
            <a:ext cx="218852" cy="370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05" name="Rectangle 52"/>
          <p:cNvSpPr/>
          <p:nvPr/>
        </p:nvSpPr>
        <p:spPr>
          <a:xfrm rot="2700000">
            <a:off x="9853866" y="2203255"/>
            <a:ext cx="72001" cy="72001"/>
          </a:xfrm>
          <a:prstGeom prst="rect">
            <a:avLst/>
          </a:prstGeom>
          <a:solidFill>
            <a:srgbClr val="FF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806" name="Rectangle 53"/>
          <p:cNvSpPr/>
          <p:nvPr/>
        </p:nvSpPr>
        <p:spPr>
          <a:xfrm rot="2700000">
            <a:off x="10714807" y="1829940"/>
            <a:ext cx="72001" cy="72001"/>
          </a:xfrm>
          <a:prstGeom prst="rect">
            <a:avLst/>
          </a:prstGeom>
          <a:solidFill>
            <a:srgbClr val="FF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807" name="Rectangle 55"/>
          <p:cNvSpPr/>
          <p:nvPr/>
        </p:nvSpPr>
        <p:spPr>
          <a:xfrm rot="2700000">
            <a:off x="11234456" y="1779029"/>
            <a:ext cx="72001" cy="72001"/>
          </a:xfrm>
          <a:prstGeom prst="rect">
            <a:avLst/>
          </a:prstGeom>
          <a:solidFill>
            <a:srgbClr val="FF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cxnSp>
        <p:nvCxnSpPr>
          <p:cNvPr id="5808" name="Straight Arrow Connector 59"/>
          <p:cNvCxnSpPr>
            <a:stCxn id="5795" idx="0"/>
            <a:endCxn id="5806" idx="0"/>
          </p:cNvCxnSpPr>
          <p:nvPr/>
        </p:nvCxnSpPr>
        <p:spPr>
          <a:xfrm flipV="1">
            <a:off x="10388393" y="1865940"/>
            <a:ext cx="362415" cy="403607"/>
          </a:xfrm>
          <a:prstGeom prst="straightConnector1">
            <a:avLst/>
          </a:prstGeom>
          <a:ln w="6350">
            <a:solidFill>
              <a:srgbClr val="5B9BD5"/>
            </a:solidFill>
            <a:miter/>
            <a:tailEnd type="triangle"/>
          </a:ln>
        </p:spPr>
      </p:cxnSp>
      <p:cxnSp>
        <p:nvCxnSpPr>
          <p:cNvPr id="5809" name="Straight Arrow Connector 65"/>
          <p:cNvCxnSpPr>
            <a:stCxn id="5796" idx="0"/>
            <a:endCxn id="5806" idx="0"/>
          </p:cNvCxnSpPr>
          <p:nvPr/>
        </p:nvCxnSpPr>
        <p:spPr>
          <a:xfrm flipH="1" flipV="1">
            <a:off x="10750807" y="1865940"/>
            <a:ext cx="171596" cy="398865"/>
          </a:xfrm>
          <a:prstGeom prst="straightConnector1">
            <a:avLst/>
          </a:prstGeom>
          <a:ln w="6350">
            <a:solidFill>
              <a:srgbClr val="5B9BD5"/>
            </a:solidFill>
            <a:miter/>
            <a:tailEnd type="triangle"/>
          </a:ln>
        </p:spPr>
      </p:cxnSp>
      <p:cxnSp>
        <p:nvCxnSpPr>
          <p:cNvPr id="5810" name="Straight Arrow Connector 71"/>
          <p:cNvCxnSpPr>
            <a:stCxn id="5799" idx="0"/>
            <a:endCxn id="5807" idx="0"/>
          </p:cNvCxnSpPr>
          <p:nvPr/>
        </p:nvCxnSpPr>
        <p:spPr>
          <a:xfrm flipV="1">
            <a:off x="11133735" y="1815029"/>
            <a:ext cx="136722" cy="555034"/>
          </a:xfrm>
          <a:prstGeom prst="straightConnector1">
            <a:avLst/>
          </a:prstGeom>
          <a:ln w="6350">
            <a:solidFill>
              <a:srgbClr val="5B9BD5"/>
            </a:solidFill>
            <a:miter/>
            <a:tailEnd type="triangle"/>
          </a:ln>
        </p:spPr>
      </p:cxnSp>
      <p:cxnSp>
        <p:nvCxnSpPr>
          <p:cNvPr id="5811" name="Straight Arrow Connector 74"/>
          <p:cNvCxnSpPr>
            <a:stCxn id="5797" idx="0"/>
            <a:endCxn id="5807" idx="0"/>
          </p:cNvCxnSpPr>
          <p:nvPr/>
        </p:nvCxnSpPr>
        <p:spPr>
          <a:xfrm flipH="1" flipV="1">
            <a:off x="11270456" y="1815029"/>
            <a:ext cx="277194" cy="565336"/>
          </a:xfrm>
          <a:prstGeom prst="straightConnector1">
            <a:avLst/>
          </a:prstGeom>
          <a:ln w="6350">
            <a:solidFill>
              <a:srgbClr val="5B9BD5"/>
            </a:solidFill>
            <a:miter/>
            <a:tailEnd type="triangle"/>
          </a:ln>
        </p:spPr>
      </p:cxnSp>
      <p:grpSp>
        <p:nvGrpSpPr>
          <p:cNvPr id="5814" name="Oval 77"/>
          <p:cNvGrpSpPr/>
          <p:nvPr/>
        </p:nvGrpSpPr>
        <p:grpSpPr>
          <a:xfrm>
            <a:off x="10439306" y="1297109"/>
            <a:ext cx="643519" cy="312309"/>
            <a:chOff x="0" y="0"/>
            <a:chExt cx="643517" cy="312307"/>
          </a:xfrm>
        </p:grpSpPr>
        <p:sp>
          <p:nvSpPr>
            <p:cNvPr id="5812" name="Oval"/>
            <p:cNvSpPr/>
            <p:nvPr/>
          </p:nvSpPr>
          <p:spPr>
            <a:xfrm>
              <a:off x="0" y="0"/>
              <a:ext cx="643518" cy="312308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600" b="1">
                  <a:solidFill>
                    <a:srgbClr val="548235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813" name="Best"/>
            <p:cNvSpPr txBox="1"/>
            <p:nvPr/>
          </p:nvSpPr>
          <p:spPr>
            <a:xfrm>
              <a:off x="146310" y="41898"/>
              <a:ext cx="350897" cy="2285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 b="1">
                  <a:solidFill>
                    <a:srgbClr val="548235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Best</a:t>
              </a:r>
            </a:p>
          </p:txBody>
        </p:sp>
      </p:grpSp>
      <p:sp>
        <p:nvSpPr>
          <p:cNvPr id="5872" name="Straight Arrow Connector 78"/>
          <p:cNvSpPr/>
          <p:nvPr/>
        </p:nvSpPr>
        <p:spPr>
          <a:xfrm>
            <a:off x="9921352" y="1595918"/>
            <a:ext cx="681595" cy="614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73" name="Straight Arrow Connector 81"/>
          <p:cNvSpPr/>
          <p:nvPr/>
        </p:nvSpPr>
        <p:spPr>
          <a:xfrm>
            <a:off x="10752259" y="1615787"/>
            <a:ext cx="4767" cy="191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74" name="Straight Arrow Connector 84"/>
          <p:cNvSpPr/>
          <p:nvPr/>
        </p:nvSpPr>
        <p:spPr>
          <a:xfrm>
            <a:off x="10949047" y="1586767"/>
            <a:ext cx="286390" cy="2033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18" name="TextBox 99"/>
          <p:cNvSpPr txBox="1"/>
          <p:nvPr/>
        </p:nvSpPr>
        <p:spPr>
          <a:xfrm>
            <a:off x="6533000" y="3234838"/>
            <a:ext cx="2327770" cy="205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7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dirty="0">
                <a:latin typeface="+mn-lt"/>
                <a:ea typeface="+mn-ea"/>
                <a:cs typeface="+mn-cs"/>
                <a:sym typeface="Helvetica"/>
              </a:rPr>
              <a:t>Partial Ordering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Relations：mission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execution sequence</a:t>
            </a:r>
          </a:p>
        </p:txBody>
      </p:sp>
      <p:sp>
        <p:nvSpPr>
          <p:cNvPr id="5819" name="TextBox 100"/>
          <p:cNvSpPr txBox="1"/>
          <p:nvPr/>
        </p:nvSpPr>
        <p:spPr>
          <a:xfrm>
            <a:off x="7078587" y="1177665"/>
            <a:ext cx="2964134" cy="205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7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Partial Ordering Relation：High Probability of Success </a:t>
            </a:r>
            <a:r>
              <a:t>⋀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Low Total Mass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20" name="TextBox 105"/>
              <p:cNvSpPr txBox="1"/>
              <p:nvPr/>
            </p:nvSpPr>
            <p:spPr>
              <a:xfrm>
                <a:off x="8475271" y="2741347"/>
                <a:ext cx="304331" cy="9639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100" i="1">
                          <a:solidFill>
                            <a:srgbClr val="548135"/>
                          </a:solidFill>
                          <a:latin typeface="Cambria Math" panose="02040503050406030204" pitchFamily="18" charset="0"/>
                        </a:rPr>
                        <m:t>𝐁𝐞𝐬𝐭</m:t>
                      </m:r>
                    </m:oMath>
                  </m:oMathPara>
                </a14:m>
                <a:endParaRPr sz="1100">
                  <a:solidFill>
                    <a:srgbClr val="548235"/>
                  </a:solidFill>
                </a:endParaRPr>
              </a:p>
            </p:txBody>
          </p:sp>
        </mc:Choice>
        <mc:Fallback xmlns="">
          <p:sp>
            <p:nvSpPr>
              <p:cNvPr id="5820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5271" y="2741347"/>
                <a:ext cx="304331" cy="96394"/>
              </a:xfrm>
              <a:prstGeom prst="rect">
                <a:avLst/>
              </a:prstGeom>
              <a:blipFill>
                <a:blip r:embed="rId9"/>
                <a:stretch>
                  <a:fillRect l="-12000" r="-12000" b="-875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21" name="TextBox 106"/>
              <p:cNvSpPr txBox="1"/>
              <p:nvPr/>
            </p:nvSpPr>
            <p:spPr>
              <a:xfrm>
                <a:off x="6893945" y="1199011"/>
                <a:ext cx="151334" cy="15133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821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945" y="1199011"/>
                <a:ext cx="151334" cy="151334"/>
              </a:xfrm>
              <a:prstGeom prst="rect">
                <a:avLst/>
              </a:prstGeom>
              <a:blipFill>
                <a:blip r:embed="rId10"/>
                <a:stretch>
                  <a:fillRect l="-53846" r="-61538" b="-11538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22" name="TextBox 107"/>
          <p:cNvSpPr txBox="1"/>
          <p:nvPr/>
        </p:nvSpPr>
        <p:spPr>
          <a:xfrm>
            <a:off x="6489504" y="4951439"/>
            <a:ext cx="3034542" cy="205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7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dirty="0">
                <a:latin typeface="+mn-lt"/>
                <a:ea typeface="+mn-ea"/>
                <a:cs typeface="+mn-cs"/>
                <a:sym typeface="Helvetica"/>
              </a:rPr>
              <a:t>Partial Ordering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Relations：Project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Deadline and Cash Expense Schedule</a:t>
            </a:r>
          </a:p>
        </p:txBody>
      </p:sp>
      <p:sp>
        <p:nvSpPr>
          <p:cNvPr id="5823" name="Straight Connector 109"/>
          <p:cNvSpPr/>
          <p:nvPr/>
        </p:nvSpPr>
        <p:spPr>
          <a:xfrm>
            <a:off x="8006775" y="5271681"/>
            <a:ext cx="1" cy="1413291"/>
          </a:xfrm>
          <a:prstGeom prst="line">
            <a:avLst/>
          </a:prstGeom>
          <a:ln w="6350">
            <a:solidFill>
              <a:srgbClr val="FF0000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824" name="TextBox 112"/>
          <p:cNvSpPr txBox="1"/>
          <p:nvPr/>
        </p:nvSpPr>
        <p:spPr>
          <a:xfrm>
            <a:off x="11294650" y="1629914"/>
            <a:ext cx="275170" cy="153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EO+LO</a:t>
            </a:r>
          </a:p>
        </p:txBody>
      </p:sp>
      <p:sp>
        <p:nvSpPr>
          <p:cNvPr id="5825" name="TextBox 113"/>
          <p:cNvSpPr txBox="1"/>
          <p:nvPr/>
        </p:nvSpPr>
        <p:spPr>
          <a:xfrm>
            <a:off x="10624653" y="1698657"/>
            <a:ext cx="309647" cy="153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EO+LOR</a:t>
            </a:r>
          </a:p>
        </p:txBody>
      </p:sp>
      <p:sp>
        <p:nvSpPr>
          <p:cNvPr id="5826" name="TextBox 114"/>
          <p:cNvSpPr txBox="1"/>
          <p:nvPr/>
        </p:nvSpPr>
        <p:spPr>
          <a:xfrm>
            <a:off x="9654744" y="2002244"/>
            <a:ext cx="344127" cy="153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EOR+LOR</a:t>
            </a:r>
          </a:p>
        </p:txBody>
      </p:sp>
      <p:sp>
        <p:nvSpPr>
          <p:cNvPr id="5827" name="TextBox 115"/>
          <p:cNvSpPr txBox="1"/>
          <p:nvPr/>
        </p:nvSpPr>
        <p:spPr>
          <a:xfrm>
            <a:off x="11488129" y="2190880"/>
            <a:ext cx="176199" cy="153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EO</a:t>
            </a:r>
          </a:p>
        </p:txBody>
      </p:sp>
      <p:sp>
        <p:nvSpPr>
          <p:cNvPr id="5828" name="TextBox 116"/>
          <p:cNvSpPr txBox="1"/>
          <p:nvPr/>
        </p:nvSpPr>
        <p:spPr>
          <a:xfrm>
            <a:off x="10363900" y="2037908"/>
            <a:ext cx="210677" cy="153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EOR</a:t>
            </a:r>
          </a:p>
        </p:txBody>
      </p:sp>
      <p:cxnSp>
        <p:nvCxnSpPr>
          <p:cNvPr id="5829" name="Straight Arrow Connector 118"/>
          <p:cNvCxnSpPr>
            <a:stCxn id="5798" idx="0"/>
            <a:endCxn id="5806" idx="0"/>
          </p:cNvCxnSpPr>
          <p:nvPr/>
        </p:nvCxnSpPr>
        <p:spPr>
          <a:xfrm flipV="1">
            <a:off x="10634670" y="1865940"/>
            <a:ext cx="116138" cy="398863"/>
          </a:xfrm>
          <a:prstGeom prst="straightConnector1">
            <a:avLst/>
          </a:prstGeom>
          <a:ln w="6350">
            <a:solidFill>
              <a:srgbClr val="5B9BD5"/>
            </a:solidFill>
            <a:miter/>
            <a:tailEnd type="triangle"/>
          </a:ln>
        </p:spPr>
      </p:cxnSp>
      <p:sp>
        <p:nvSpPr>
          <p:cNvPr id="5830" name="TextBox 121"/>
          <p:cNvSpPr txBox="1"/>
          <p:nvPr/>
        </p:nvSpPr>
        <p:spPr>
          <a:xfrm>
            <a:off x="10881859" y="2068734"/>
            <a:ext cx="205964" cy="153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LOR</a:t>
            </a:r>
          </a:p>
        </p:txBody>
      </p:sp>
      <p:sp>
        <p:nvSpPr>
          <p:cNvPr id="5831" name="TextBox 122"/>
          <p:cNvSpPr txBox="1"/>
          <p:nvPr/>
        </p:nvSpPr>
        <p:spPr>
          <a:xfrm>
            <a:off x="11001313" y="2177705"/>
            <a:ext cx="250321" cy="153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5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Direct</a:t>
            </a:r>
          </a:p>
        </p:txBody>
      </p:sp>
      <p:sp>
        <p:nvSpPr>
          <p:cNvPr id="5832" name="TextBox 123"/>
          <p:cNvSpPr txBox="1"/>
          <p:nvPr/>
        </p:nvSpPr>
        <p:spPr>
          <a:xfrm>
            <a:off x="11292030" y="2200767"/>
            <a:ext cx="171486" cy="153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LO</a:t>
            </a:r>
          </a:p>
        </p:txBody>
      </p:sp>
      <p:sp>
        <p:nvSpPr>
          <p:cNvPr id="5833" name="Rectangle 124"/>
          <p:cNvSpPr/>
          <p:nvPr/>
        </p:nvSpPr>
        <p:spPr>
          <a:xfrm rot="2700000">
            <a:off x="11310987" y="2349199"/>
            <a:ext cx="72001" cy="72001"/>
          </a:xfrm>
          <a:prstGeom prst="rect">
            <a:avLst/>
          </a:prstGeom>
          <a:solidFill>
            <a:srgbClr val="5B9BD5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875" name="Straight Arrow Connector 125"/>
          <p:cNvSpPr/>
          <p:nvPr/>
        </p:nvSpPr>
        <p:spPr>
          <a:xfrm>
            <a:off x="10849886" y="2409616"/>
            <a:ext cx="461862" cy="320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cxnSp>
        <p:nvCxnSpPr>
          <p:cNvPr id="5835" name="Straight Arrow Connector 140"/>
          <p:cNvCxnSpPr>
            <a:stCxn id="5833" idx="0"/>
            <a:endCxn id="5807" idx="0"/>
          </p:cNvCxnSpPr>
          <p:nvPr/>
        </p:nvCxnSpPr>
        <p:spPr>
          <a:xfrm flipH="1" flipV="1">
            <a:off x="11270456" y="1815029"/>
            <a:ext cx="76532" cy="570171"/>
          </a:xfrm>
          <a:prstGeom prst="straightConnector1">
            <a:avLst/>
          </a:prstGeom>
          <a:ln w="6350">
            <a:solidFill>
              <a:srgbClr val="5B9BD5"/>
            </a:solidFill>
            <a:miter/>
            <a:tailEnd type="triangle"/>
          </a:ln>
        </p:spPr>
      </p:cxnSp>
      <p:sp>
        <p:nvSpPr>
          <p:cNvPr id="5876" name="Straight Arrow Connector 161"/>
          <p:cNvSpPr/>
          <p:nvPr/>
        </p:nvSpPr>
        <p:spPr>
          <a:xfrm>
            <a:off x="9924808" y="2263971"/>
            <a:ext cx="656352" cy="4642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37" name="TextBox 180"/>
          <p:cNvSpPr txBox="1"/>
          <p:nvPr/>
        </p:nvSpPr>
        <p:spPr>
          <a:xfrm>
            <a:off x="10581197" y="2068420"/>
            <a:ext cx="309648" cy="153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EOR+LO</a:t>
            </a:r>
          </a:p>
        </p:txBody>
      </p:sp>
      <p:pic>
        <p:nvPicPr>
          <p:cNvPr id="5838" name="Picture 190" descr="Picture 19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67719" y="5157180"/>
            <a:ext cx="2440576" cy="1440747"/>
          </a:xfrm>
          <a:prstGeom prst="rect">
            <a:avLst/>
          </a:prstGeom>
          <a:ln w="12700">
            <a:miter lim="400000"/>
          </a:ln>
        </p:spPr>
      </p:pic>
      <p:sp>
        <p:nvSpPr>
          <p:cNvPr id="5839" name="TextBox 191"/>
          <p:cNvSpPr txBox="1"/>
          <p:nvPr/>
        </p:nvSpPr>
        <p:spPr>
          <a:xfrm>
            <a:off x="3394376" y="6543025"/>
            <a:ext cx="148213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sz="1400" dirty="0"/>
              <a:t>Interval Semantics</a:t>
            </a:r>
          </a:p>
        </p:txBody>
      </p:sp>
      <p:pic>
        <p:nvPicPr>
          <p:cNvPr id="5840" name="Picture 192" descr="Picture 19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85022" y="3101141"/>
            <a:ext cx="2656888" cy="1549851"/>
          </a:xfrm>
          <a:prstGeom prst="rect">
            <a:avLst/>
          </a:prstGeom>
          <a:ln w="12700">
            <a:miter lim="400000"/>
          </a:ln>
        </p:spPr>
      </p:pic>
      <p:sp>
        <p:nvSpPr>
          <p:cNvPr id="5841" name="TextBox 193"/>
          <p:cNvSpPr txBox="1"/>
          <p:nvPr/>
        </p:nvSpPr>
        <p:spPr>
          <a:xfrm>
            <a:off x="3274896" y="4671587"/>
            <a:ext cx="182998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sz="1400" dirty="0"/>
              <a:t>Reachability Semantics</a:t>
            </a:r>
          </a:p>
        </p:txBody>
      </p:sp>
      <p:pic>
        <p:nvPicPr>
          <p:cNvPr id="5842" name="Picture 194" descr="Picture 19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4110" y="1320980"/>
            <a:ext cx="2511561" cy="1451789"/>
          </a:xfrm>
          <a:prstGeom prst="rect">
            <a:avLst/>
          </a:prstGeom>
          <a:ln w="12700">
            <a:miter lim="400000"/>
          </a:ln>
        </p:spPr>
      </p:pic>
      <p:sp>
        <p:nvSpPr>
          <p:cNvPr id="5843" name="TextBox 195"/>
          <p:cNvSpPr txBox="1"/>
          <p:nvPr/>
        </p:nvSpPr>
        <p:spPr>
          <a:xfrm>
            <a:off x="3304607" y="2800134"/>
            <a:ext cx="166167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sz="1400" dirty="0"/>
              <a:t>Collecting Semantics</a:t>
            </a:r>
          </a:p>
        </p:txBody>
      </p:sp>
      <p:sp>
        <p:nvSpPr>
          <p:cNvPr id="5844" name="TextBox 197"/>
          <p:cNvSpPr txBox="1"/>
          <p:nvPr/>
        </p:nvSpPr>
        <p:spPr>
          <a:xfrm>
            <a:off x="310974" y="1708658"/>
            <a:ext cx="201007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Decision of Choice</a:t>
            </a:r>
          </a:p>
        </p:txBody>
      </p:sp>
      <p:sp>
        <p:nvSpPr>
          <p:cNvPr id="5845" name="TextBox 199"/>
          <p:cNvSpPr txBox="1"/>
          <p:nvPr/>
        </p:nvSpPr>
        <p:spPr>
          <a:xfrm>
            <a:off x="215482" y="5651908"/>
            <a:ext cx="220105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Financial Accounting</a:t>
            </a:r>
          </a:p>
        </p:txBody>
      </p:sp>
      <p:sp>
        <p:nvSpPr>
          <p:cNvPr id="5846" name="TextBox 201"/>
          <p:cNvSpPr txBox="1"/>
          <p:nvPr/>
        </p:nvSpPr>
        <p:spPr>
          <a:xfrm>
            <a:off x="397810" y="3407180"/>
            <a:ext cx="1836398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dirty="0">
                <a:latin typeface="+mn-lt"/>
                <a:ea typeface="+mn-ea"/>
                <a:cs typeface="+mn-cs"/>
                <a:sym typeface="Helvetica"/>
              </a:rPr>
              <a:t>Optimal Routing/</a:t>
            </a:r>
            <a:endParaRPr lang="en-US" dirty="0">
              <a:latin typeface="+mn-lt"/>
              <a:ea typeface="+mn-ea"/>
              <a:cs typeface="+mn-cs"/>
              <a:sym typeface="Helvetica"/>
            </a:endParaRP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dirty="0">
                <a:latin typeface="+mn-lt"/>
                <a:ea typeface="+mn-ea"/>
                <a:cs typeface="+mn-cs"/>
                <a:sym typeface="Helvetica"/>
              </a:rPr>
              <a:t>Mission Planning</a:t>
            </a:r>
          </a:p>
        </p:txBody>
      </p:sp>
      <p:sp>
        <p:nvSpPr>
          <p:cNvPr id="5847" name="内容占位符 2"/>
          <p:cNvSpPr txBox="1"/>
          <p:nvPr/>
        </p:nvSpPr>
        <p:spPr>
          <a:xfrm>
            <a:off x="9623410" y="5206983"/>
            <a:ext cx="2194230" cy="41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691" tIns="45691" rIns="45691" bIns="45691">
            <a:spAutoFit/>
          </a:bodyPr>
          <a:lstStyle/>
          <a:p>
            <a:pPr defTabSz="801687">
              <a:lnSpc>
                <a:spcPct val="150000"/>
              </a:lnSpc>
              <a:spcBef>
                <a:spcPts val="100"/>
              </a:spcBef>
              <a:defRPr sz="5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sz="700" dirty="0"/>
              <a:t>Land on the moon before 1970，</a:t>
            </a:r>
          </a:p>
          <a:p>
            <a:pPr defTabSz="801687">
              <a:lnSpc>
                <a:spcPct val="150000"/>
              </a:lnSpc>
              <a:spcBef>
                <a:spcPts val="100"/>
              </a:spcBef>
              <a:defRPr sz="5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sz="700" dirty="0"/>
              <a:t>At least one man safely come back from moon surface</a:t>
            </a:r>
          </a:p>
        </p:txBody>
      </p:sp>
      <p:grpSp>
        <p:nvGrpSpPr>
          <p:cNvPr id="5850" name="Oval 23"/>
          <p:cNvGrpSpPr/>
          <p:nvPr/>
        </p:nvGrpSpPr>
        <p:grpSpPr>
          <a:xfrm>
            <a:off x="9526083" y="5719467"/>
            <a:ext cx="742613" cy="235721"/>
            <a:chOff x="0" y="0"/>
            <a:chExt cx="742611" cy="235720"/>
          </a:xfrm>
        </p:grpSpPr>
        <p:sp>
          <p:nvSpPr>
            <p:cNvPr id="5848" name="Oval"/>
            <p:cNvSpPr/>
            <p:nvPr/>
          </p:nvSpPr>
          <p:spPr>
            <a:xfrm>
              <a:off x="0" y="-1"/>
              <a:ext cx="742612" cy="235722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849" name="T&lt; 1970"/>
            <p:cNvSpPr txBox="1"/>
            <p:nvPr/>
          </p:nvSpPr>
          <p:spPr>
            <a:xfrm>
              <a:off x="160822" y="19851"/>
              <a:ext cx="420968" cy="1960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T&lt; 1970</a:t>
              </a:r>
            </a:p>
          </p:txBody>
        </p:sp>
      </p:grpSp>
      <p:grpSp>
        <p:nvGrpSpPr>
          <p:cNvPr id="5853" name="Oval 79"/>
          <p:cNvGrpSpPr/>
          <p:nvPr/>
        </p:nvGrpSpPr>
        <p:grpSpPr>
          <a:xfrm>
            <a:off x="10270951" y="5679324"/>
            <a:ext cx="809866" cy="323163"/>
            <a:chOff x="-33502" y="49204"/>
            <a:chExt cx="809864" cy="323162"/>
          </a:xfrm>
        </p:grpSpPr>
        <p:sp>
          <p:nvSpPr>
            <p:cNvPr id="5851" name="Oval"/>
            <p:cNvSpPr/>
            <p:nvPr/>
          </p:nvSpPr>
          <p:spPr>
            <a:xfrm>
              <a:off x="0" y="87902"/>
              <a:ext cx="742612" cy="235721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 dirty="0"/>
            </a:p>
          </p:txBody>
        </p:sp>
        <p:sp>
          <p:nvSpPr>
            <p:cNvPr id="5852" name="Actual Expense&lt;Budgeted Expense"/>
            <p:cNvSpPr/>
            <p:nvPr/>
          </p:nvSpPr>
          <p:spPr>
            <a:xfrm>
              <a:off x="-33502" y="49204"/>
              <a:ext cx="809864" cy="323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5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dirty="0">
                  <a:latin typeface="+mn-lt"/>
                  <a:ea typeface="+mn-ea"/>
                  <a:cs typeface="+mn-cs"/>
                  <a:sym typeface="Helvetica"/>
                </a:rPr>
                <a:t>Actual Expense</a:t>
              </a:r>
              <a:r>
                <a:rPr dirty="0"/>
                <a:t>&lt;</a:t>
              </a:r>
              <a:r>
                <a:rPr dirty="0">
                  <a:latin typeface="+mn-lt"/>
                  <a:ea typeface="+mn-ea"/>
                  <a:cs typeface="+mn-cs"/>
                  <a:sym typeface="Helvetica"/>
                </a:rPr>
                <a:t>Budgeted Expense</a:t>
              </a:r>
            </a:p>
          </p:txBody>
        </p:sp>
      </p:grpSp>
      <p:grpSp>
        <p:nvGrpSpPr>
          <p:cNvPr id="5856" name="Oval 80"/>
          <p:cNvGrpSpPr/>
          <p:nvPr/>
        </p:nvGrpSpPr>
        <p:grpSpPr>
          <a:xfrm>
            <a:off x="11082822" y="5715234"/>
            <a:ext cx="742614" cy="276997"/>
            <a:chOff x="0" y="58422"/>
            <a:chExt cx="742612" cy="276996"/>
          </a:xfrm>
        </p:grpSpPr>
        <p:sp>
          <p:nvSpPr>
            <p:cNvPr id="5854" name="Oval"/>
            <p:cNvSpPr/>
            <p:nvPr/>
          </p:nvSpPr>
          <p:spPr>
            <a:xfrm>
              <a:off x="0" y="61209"/>
              <a:ext cx="742612" cy="235722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855" name="Landing on the moon"/>
            <p:cNvSpPr/>
            <p:nvPr/>
          </p:nvSpPr>
          <p:spPr>
            <a:xfrm>
              <a:off x="109843" y="58422"/>
              <a:ext cx="485413" cy="276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 dirty="0">
                  <a:latin typeface="+mn-lt"/>
                  <a:ea typeface="+mn-ea"/>
                  <a:cs typeface="+mn-cs"/>
                  <a:sym typeface="Helvetica"/>
                </a:rPr>
                <a:t>Landing on the moon</a:t>
              </a:r>
            </a:p>
          </p:txBody>
        </p:sp>
      </p:grpSp>
      <p:grpSp>
        <p:nvGrpSpPr>
          <p:cNvPr id="5859" name="Oval 82"/>
          <p:cNvGrpSpPr/>
          <p:nvPr/>
        </p:nvGrpSpPr>
        <p:grpSpPr>
          <a:xfrm>
            <a:off x="10199119" y="6341519"/>
            <a:ext cx="950600" cy="235721"/>
            <a:chOff x="0" y="0"/>
            <a:chExt cx="950599" cy="235720"/>
          </a:xfrm>
        </p:grpSpPr>
        <p:sp>
          <p:nvSpPr>
            <p:cNvPr id="5857" name="Oval"/>
            <p:cNvSpPr/>
            <p:nvPr/>
          </p:nvSpPr>
          <p:spPr>
            <a:xfrm>
              <a:off x="0" y="0"/>
              <a:ext cx="950600" cy="235721"/>
            </a:xfrm>
            <a:prstGeom prst="ellipse">
              <a:avLst/>
            </a:prstGeom>
            <a:solidFill>
              <a:srgbClr val="92D05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858" name="Correctness"/>
            <p:cNvSpPr/>
            <p:nvPr/>
          </p:nvSpPr>
          <p:spPr>
            <a:xfrm>
              <a:off x="264816" y="117860"/>
              <a:ext cx="42096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5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Correctness</a:t>
              </a:r>
            </a:p>
          </p:txBody>
        </p:sp>
      </p:grpSp>
      <p:sp>
        <p:nvSpPr>
          <p:cNvPr id="5877" name="Straight Arrow Connector 83"/>
          <p:cNvSpPr/>
          <p:nvPr/>
        </p:nvSpPr>
        <p:spPr>
          <a:xfrm>
            <a:off x="10041161" y="5952424"/>
            <a:ext cx="485415" cy="388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78" name="Straight Arrow Connector 85"/>
          <p:cNvSpPr/>
          <p:nvPr/>
        </p:nvSpPr>
        <p:spPr>
          <a:xfrm>
            <a:off x="10674685" y="6041678"/>
            <a:ext cx="632" cy="293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79" name="Straight Arrow Connector 86"/>
          <p:cNvSpPr/>
          <p:nvPr/>
        </p:nvSpPr>
        <p:spPr>
          <a:xfrm>
            <a:off x="10822408" y="6004266"/>
            <a:ext cx="421150" cy="336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63" name="TextBox 119"/>
          <p:cNvSpPr txBox="1"/>
          <p:nvPr/>
        </p:nvSpPr>
        <p:spPr>
          <a:xfrm>
            <a:off x="183868" y="814937"/>
            <a:ext cx="211051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sz="1800" dirty="0"/>
              <a:t>Application Domain</a:t>
            </a:r>
          </a:p>
        </p:txBody>
      </p:sp>
      <p:sp>
        <p:nvSpPr>
          <p:cNvPr id="5864" name="TextBox 120"/>
          <p:cNvSpPr txBox="1"/>
          <p:nvPr/>
        </p:nvSpPr>
        <p:spPr>
          <a:xfrm>
            <a:off x="10410673" y="801108"/>
            <a:ext cx="70307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sz="1800" dirty="0" err="1"/>
              <a:t>POSet</a:t>
            </a:r>
            <a:endParaRPr sz="1800" dirty="0"/>
          </a:p>
        </p:txBody>
      </p:sp>
      <p:sp>
        <p:nvSpPr>
          <p:cNvPr id="5865" name="TextBox 127"/>
          <p:cNvSpPr txBox="1"/>
          <p:nvPr/>
        </p:nvSpPr>
        <p:spPr>
          <a:xfrm>
            <a:off x="2828460" y="814937"/>
            <a:ext cx="272285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sz="1800" dirty="0"/>
              <a:t>Domain-Specific Semantics</a:t>
            </a:r>
          </a:p>
        </p:txBody>
      </p:sp>
      <p:sp>
        <p:nvSpPr>
          <p:cNvPr id="5866" name="TextBox 128"/>
          <p:cNvSpPr txBox="1"/>
          <p:nvPr/>
        </p:nvSpPr>
        <p:spPr>
          <a:xfrm>
            <a:off x="6508547" y="816003"/>
            <a:ext cx="251607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sz="1800" dirty="0"/>
              <a:t>Data Rendering Formats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77BF63-615D-D641-BBBB-0271ED1BF259}"/>
              </a:ext>
            </a:extLst>
          </p:cNvPr>
          <p:cNvSpPr/>
          <p:nvPr/>
        </p:nvSpPr>
        <p:spPr>
          <a:xfrm>
            <a:off x="6893945" y="4807382"/>
            <a:ext cx="164179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5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lang="en-US" sz="800" dirty="0">
                <a:solidFill>
                  <a:srgbClr val="000000"/>
                </a:solidFill>
                <a:sym typeface="Helvetica"/>
              </a:rPr>
              <a:t>Actual Expense</a:t>
            </a:r>
            <a:r>
              <a:rPr lang="en-US" sz="800" dirty="0">
                <a:solidFill>
                  <a:srgbClr val="000000"/>
                </a:solidFill>
                <a:sym typeface="Calibri"/>
              </a:rPr>
              <a:t>&lt;</a:t>
            </a:r>
            <a:r>
              <a:rPr lang="en-US" sz="800" dirty="0">
                <a:solidFill>
                  <a:srgbClr val="000000"/>
                </a:solidFill>
                <a:sym typeface="Helvetica"/>
              </a:rPr>
              <a:t>Budgeted Expense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1" name="Title 1"/>
          <p:cNvSpPr txBox="1">
            <a:spLocks noGrp="1"/>
          </p:cNvSpPr>
          <p:nvPr>
            <p:ph type="title"/>
          </p:nvPr>
        </p:nvSpPr>
        <p:spPr>
          <a:xfrm>
            <a:off x="417980" y="448216"/>
            <a:ext cx="11360802" cy="763302"/>
          </a:xfrm>
          <a:prstGeom prst="rect">
            <a:avLst/>
          </a:prstGeom>
        </p:spPr>
        <p:txBody>
          <a:bodyPr/>
          <a:lstStyle/>
          <a:p>
            <a:pPr algn="ctr">
              <a:defRPr sz="31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AoS and DevOps</a:t>
            </a:r>
          </a:p>
        </p:txBody>
      </p:sp>
      <p:sp>
        <p:nvSpPr>
          <p:cNvPr id="5882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76" y="6310165"/>
            <a:ext cx="350035" cy="3397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 fontScale="92500" lnSpcReduction="10000"/>
          </a:bodyPr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5883" name="TextBox 10"/>
          <p:cNvSpPr txBox="1"/>
          <p:nvPr/>
        </p:nvSpPr>
        <p:spPr>
          <a:xfrm>
            <a:off x="2300693" y="1139659"/>
            <a:ext cx="7763717" cy="1348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6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Algebraic Closure</a:t>
            </a:r>
            <a:r>
              <a:rPr>
                <a:solidFill>
                  <a:srgbClr val="000000"/>
                </a:solidFill>
              </a:rPr>
              <a:t>：</a:t>
            </a:r>
          </a:p>
          <a:p>
            <a:pPr algn="ctr">
              <a:defRPr sz="2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Applied to </a:t>
            </a:r>
            <a:r>
              <a:rPr>
                <a:solidFill>
                  <a:srgbClr val="FF0000"/>
                </a:solidFill>
              </a:rPr>
              <a:t>Inter-Disciplinary, Multi-Scale </a:t>
            </a:r>
            <a:r>
              <a:t>Technology </a:t>
            </a:r>
          </a:p>
          <a:p>
            <a:pPr algn="ctr">
              <a:defRPr sz="2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Development Projects in PKC.</a:t>
            </a:r>
          </a:p>
        </p:txBody>
      </p:sp>
      <p:grpSp>
        <p:nvGrpSpPr>
          <p:cNvPr id="5887" name="Rectangle 4"/>
          <p:cNvGrpSpPr/>
          <p:nvPr/>
        </p:nvGrpSpPr>
        <p:grpSpPr>
          <a:xfrm>
            <a:off x="7270922" y="5016782"/>
            <a:ext cx="1281404" cy="692781"/>
            <a:chOff x="0" y="0"/>
            <a:chExt cx="1281402" cy="692780"/>
          </a:xfrm>
        </p:grpSpPr>
        <p:sp>
          <p:nvSpPr>
            <p:cNvPr id="5885" name="Rectangle"/>
            <p:cNvSpPr/>
            <p:nvPr/>
          </p:nvSpPr>
          <p:spPr>
            <a:xfrm>
              <a:off x="0" y="0"/>
              <a:ext cx="1281403" cy="692781"/>
            </a:xfrm>
            <a:prstGeom prst="rect">
              <a:avLst/>
            </a:prstGeom>
            <a:noFill/>
            <a:ln w="127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886" name="Abstract Solution Set"/>
            <p:cNvSpPr/>
            <p:nvPr/>
          </p:nvSpPr>
          <p:spPr>
            <a:xfrm>
              <a:off x="52069" y="346389"/>
              <a:ext cx="117726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Abstract Solution Set</a:t>
              </a:r>
            </a:p>
          </p:txBody>
        </p:sp>
      </p:grpSp>
      <p:grpSp>
        <p:nvGrpSpPr>
          <p:cNvPr id="5890" name="Oval 6"/>
          <p:cNvGrpSpPr/>
          <p:nvPr/>
        </p:nvGrpSpPr>
        <p:grpSpPr>
          <a:xfrm>
            <a:off x="7270922" y="4045158"/>
            <a:ext cx="1281405" cy="573399"/>
            <a:chOff x="0" y="0"/>
            <a:chExt cx="1281403" cy="573397"/>
          </a:xfrm>
        </p:grpSpPr>
        <p:sp>
          <p:nvSpPr>
            <p:cNvPr id="5888" name="Oval"/>
            <p:cNvSpPr/>
            <p:nvPr/>
          </p:nvSpPr>
          <p:spPr>
            <a:xfrm>
              <a:off x="0" y="0"/>
              <a:ext cx="1281404" cy="573398"/>
            </a:xfrm>
            <a:prstGeom prst="ellipse">
              <a:avLst/>
            </a:prstGeom>
            <a:noFill/>
            <a:ln w="12700" cap="flat">
              <a:solidFill>
                <a:srgbClr val="0432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889" name="Encd"/>
            <p:cNvSpPr txBox="1"/>
            <p:nvPr/>
          </p:nvSpPr>
          <p:spPr>
            <a:xfrm>
              <a:off x="239727" y="56828"/>
              <a:ext cx="801950" cy="45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Encd</a:t>
              </a:r>
            </a:p>
          </p:txBody>
        </p:sp>
      </p:grpSp>
      <p:grpSp>
        <p:nvGrpSpPr>
          <p:cNvPr id="5893" name="Oval 11"/>
          <p:cNvGrpSpPr/>
          <p:nvPr/>
        </p:nvGrpSpPr>
        <p:grpSpPr>
          <a:xfrm>
            <a:off x="3361403" y="4045158"/>
            <a:ext cx="1281404" cy="573399"/>
            <a:chOff x="0" y="0"/>
            <a:chExt cx="1281403" cy="573397"/>
          </a:xfrm>
        </p:grpSpPr>
        <p:sp>
          <p:nvSpPr>
            <p:cNvPr id="5891" name="Oval"/>
            <p:cNvSpPr/>
            <p:nvPr/>
          </p:nvSpPr>
          <p:spPr>
            <a:xfrm>
              <a:off x="0" y="0"/>
              <a:ext cx="1281404" cy="573398"/>
            </a:xfrm>
            <a:prstGeom prst="ellipse">
              <a:avLst/>
            </a:prstGeom>
            <a:noFill/>
            <a:ln w="12700" cap="flat">
              <a:solidFill>
                <a:srgbClr val="0432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892" name="Eval"/>
            <p:cNvSpPr txBox="1"/>
            <p:nvPr/>
          </p:nvSpPr>
          <p:spPr>
            <a:xfrm>
              <a:off x="239727" y="56828"/>
              <a:ext cx="801950" cy="45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Eval</a:t>
              </a:r>
            </a:p>
          </p:txBody>
        </p:sp>
      </p:grpSp>
      <p:grpSp>
        <p:nvGrpSpPr>
          <p:cNvPr id="5896" name="Oval 12"/>
          <p:cNvGrpSpPr/>
          <p:nvPr/>
        </p:nvGrpSpPr>
        <p:grpSpPr>
          <a:xfrm>
            <a:off x="5441991" y="6217622"/>
            <a:ext cx="1283566" cy="573399"/>
            <a:chOff x="0" y="0"/>
            <a:chExt cx="1283564" cy="573397"/>
          </a:xfrm>
        </p:grpSpPr>
        <p:sp>
          <p:nvSpPr>
            <p:cNvPr id="5894" name="Oval"/>
            <p:cNvSpPr/>
            <p:nvPr/>
          </p:nvSpPr>
          <p:spPr>
            <a:xfrm>
              <a:off x="0" y="0"/>
              <a:ext cx="1283565" cy="573398"/>
            </a:xfrm>
            <a:prstGeom prst="ellipse">
              <a:avLst/>
            </a:prstGeom>
            <a:noFill/>
            <a:ln w="12700" cap="flat">
              <a:solidFill>
                <a:srgbClr val="0432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895" name="Enum"/>
            <p:cNvSpPr txBox="1"/>
            <p:nvPr/>
          </p:nvSpPr>
          <p:spPr>
            <a:xfrm>
              <a:off x="239727" y="82228"/>
              <a:ext cx="801950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1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Enum</a:t>
              </a:r>
            </a:p>
          </p:txBody>
        </p:sp>
      </p:grpSp>
      <p:grpSp>
        <p:nvGrpSpPr>
          <p:cNvPr id="5899" name="Rectangle 13"/>
          <p:cNvGrpSpPr/>
          <p:nvPr/>
        </p:nvGrpSpPr>
        <p:grpSpPr>
          <a:xfrm>
            <a:off x="3411401" y="4993602"/>
            <a:ext cx="1195840" cy="739141"/>
            <a:chOff x="0" y="-6350"/>
            <a:chExt cx="1195839" cy="739140"/>
          </a:xfrm>
        </p:grpSpPr>
        <p:sp>
          <p:nvSpPr>
            <p:cNvPr id="5897" name="Rectangle"/>
            <p:cNvSpPr/>
            <p:nvPr/>
          </p:nvSpPr>
          <p:spPr>
            <a:xfrm>
              <a:off x="0" y="16829"/>
              <a:ext cx="1195840" cy="692781"/>
            </a:xfrm>
            <a:prstGeom prst="rect">
              <a:avLst/>
            </a:prstGeom>
            <a:noFill/>
            <a:ln w="127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898" name="Distinct Solution Instances"/>
            <p:cNvSpPr txBox="1"/>
            <p:nvPr/>
          </p:nvSpPr>
          <p:spPr>
            <a:xfrm>
              <a:off x="52069" y="-6351"/>
              <a:ext cx="1091701" cy="739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Distinct Solution Instances</a:t>
              </a:r>
            </a:p>
          </p:txBody>
        </p:sp>
      </p:grpSp>
      <p:grpSp>
        <p:nvGrpSpPr>
          <p:cNvPr id="5902" name="Rectangle 14"/>
          <p:cNvGrpSpPr/>
          <p:nvPr/>
        </p:nvGrpSpPr>
        <p:grpSpPr>
          <a:xfrm>
            <a:off x="5431798" y="3256407"/>
            <a:ext cx="1501508" cy="692781"/>
            <a:chOff x="0" y="4130"/>
            <a:chExt cx="1501506" cy="692780"/>
          </a:xfrm>
        </p:grpSpPr>
        <p:sp>
          <p:nvSpPr>
            <p:cNvPr id="5900" name="Rectangle"/>
            <p:cNvSpPr/>
            <p:nvPr/>
          </p:nvSpPr>
          <p:spPr>
            <a:xfrm>
              <a:off x="0" y="4130"/>
              <a:ext cx="1501507" cy="692781"/>
            </a:xfrm>
            <a:prstGeom prst="rect">
              <a:avLst/>
            </a:prstGeom>
            <a:noFill/>
            <a:ln w="127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901" name="Knowledge Accumulated over Iterations of Computational efforts"/>
            <p:cNvSpPr/>
            <p:nvPr/>
          </p:nvSpPr>
          <p:spPr>
            <a:xfrm>
              <a:off x="52069" y="350519"/>
              <a:ext cx="139736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Knowledge Accumulated over Iterations of Computational efforts</a:t>
              </a:r>
            </a:p>
          </p:txBody>
        </p:sp>
      </p:grpSp>
      <p:sp>
        <p:nvSpPr>
          <p:cNvPr id="5927" name="Straight Arrow Connector 8"/>
          <p:cNvSpPr/>
          <p:nvPr/>
        </p:nvSpPr>
        <p:spPr>
          <a:xfrm>
            <a:off x="6939526" y="3921974"/>
            <a:ext cx="497946" cy="209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381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928" name="Straight Arrow Connector 15"/>
          <p:cNvSpPr/>
          <p:nvPr/>
        </p:nvSpPr>
        <p:spPr>
          <a:xfrm>
            <a:off x="7911624" y="4624992"/>
            <a:ext cx="1" cy="3854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381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929" name="Straight Arrow Connector 18"/>
          <p:cNvSpPr/>
          <p:nvPr/>
        </p:nvSpPr>
        <p:spPr>
          <a:xfrm>
            <a:off x="6464323" y="5716076"/>
            <a:ext cx="882033" cy="550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381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930" name="Straight Arrow Connector 21"/>
          <p:cNvSpPr/>
          <p:nvPr/>
        </p:nvSpPr>
        <p:spPr>
          <a:xfrm>
            <a:off x="4613536" y="5695549"/>
            <a:ext cx="1058247" cy="5821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931" name="Straight Arrow Connector 24"/>
          <p:cNvSpPr/>
          <p:nvPr/>
        </p:nvSpPr>
        <p:spPr>
          <a:xfrm>
            <a:off x="4004156" y="4624990"/>
            <a:ext cx="2580" cy="368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932" name="Straight Arrow Connector 29"/>
          <p:cNvSpPr/>
          <p:nvPr/>
        </p:nvSpPr>
        <p:spPr>
          <a:xfrm>
            <a:off x="4523237" y="3855944"/>
            <a:ext cx="902212" cy="301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381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pic>
        <p:nvPicPr>
          <p:cNvPr id="590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544" y="5022027"/>
            <a:ext cx="1375888" cy="1031916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0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397" y="4084875"/>
            <a:ext cx="398230" cy="39823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1" name="Picture 8" descr="Picture 8"/>
          <p:cNvPicPr>
            <a:picLocks noChangeAspect="1"/>
          </p:cNvPicPr>
          <p:nvPr/>
        </p:nvPicPr>
        <p:blipFill>
          <a:blip r:embed="rId4"/>
          <a:srcRect t="14836" b="9889"/>
          <a:stretch>
            <a:fillRect/>
          </a:stretch>
        </p:blipFill>
        <p:spPr>
          <a:xfrm>
            <a:off x="2222524" y="5474849"/>
            <a:ext cx="713697" cy="358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2" name="Picture 2" descr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2922" y="6007324"/>
            <a:ext cx="716744" cy="4408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3" name="Picture 8" descr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8847" y="5140221"/>
            <a:ext cx="2083221" cy="69278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4" name="Picture 10" descr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4270" y="4081946"/>
            <a:ext cx="377091" cy="418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5" name="Picture 24" descr="Picture 24"/>
          <p:cNvPicPr>
            <a:picLocks noChangeAspect="1"/>
          </p:cNvPicPr>
          <p:nvPr/>
        </p:nvPicPr>
        <p:blipFill>
          <a:blip r:embed="rId8"/>
          <a:srcRect l="16745" r="16798"/>
          <a:stretch>
            <a:fillRect/>
          </a:stretch>
        </p:blipFill>
        <p:spPr>
          <a:xfrm>
            <a:off x="2284217" y="6004676"/>
            <a:ext cx="590309" cy="499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6" name="Picture 38" descr="Picture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5132" y="5653925"/>
            <a:ext cx="867084" cy="4408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7" name="Picture 40" descr="Picture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7033" y="5075875"/>
            <a:ext cx="625552" cy="327373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8" name="Picture 41" descr="Picture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86401" y="5596714"/>
            <a:ext cx="1411340" cy="45094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9" name="Picture 2" descr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43595" y="3950263"/>
            <a:ext cx="896953" cy="896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5920" name="Picture 4" descr="Picture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49636" y="5530239"/>
            <a:ext cx="643987" cy="443063"/>
          </a:xfrm>
          <a:prstGeom prst="rect">
            <a:avLst/>
          </a:prstGeom>
          <a:ln w="12700">
            <a:miter lim="400000"/>
          </a:ln>
        </p:spPr>
      </p:pic>
      <p:sp>
        <p:nvSpPr>
          <p:cNvPr id="5921" name="TextBox 5"/>
          <p:cNvSpPr txBox="1"/>
          <p:nvPr/>
        </p:nvSpPr>
        <p:spPr>
          <a:xfrm>
            <a:off x="6879166" y="3252763"/>
            <a:ext cx="349719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Data presented in Page Category</a:t>
            </a:r>
          </a:p>
        </p:txBody>
      </p:sp>
      <p:sp>
        <p:nvSpPr>
          <p:cNvPr id="5922" name="TextBox 30"/>
          <p:cNvSpPr txBox="1"/>
          <p:nvPr/>
        </p:nvSpPr>
        <p:spPr>
          <a:xfrm>
            <a:off x="8698721" y="4721478"/>
            <a:ext cx="295025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Data stored in File Category</a:t>
            </a:r>
          </a:p>
        </p:txBody>
      </p:sp>
      <p:sp>
        <p:nvSpPr>
          <p:cNvPr id="5923" name="TextBox 31"/>
          <p:cNvSpPr txBox="1"/>
          <p:nvPr/>
        </p:nvSpPr>
        <p:spPr>
          <a:xfrm>
            <a:off x="44239" y="4570395"/>
            <a:ext cx="372557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Data managed by Service Category</a:t>
            </a:r>
          </a:p>
        </p:txBody>
      </p:sp>
      <p:pic>
        <p:nvPicPr>
          <p:cNvPr id="5924" name="Picture 6" descr="Picture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5968" y="6236139"/>
            <a:ext cx="408889" cy="499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925" name="Picture 33" descr="Picture 3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01759" y="4957362"/>
            <a:ext cx="580623" cy="580623"/>
          </a:xfrm>
          <a:prstGeom prst="rect">
            <a:avLst/>
          </a:prstGeom>
          <a:ln w="12700">
            <a:miter lim="400000"/>
          </a:ln>
        </p:spPr>
      </p:pic>
      <p:pic>
        <p:nvPicPr>
          <p:cNvPr id="5926" name="Google Shape;638;p68" descr="Google Shape;638;p6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1575" y="5040107"/>
            <a:ext cx="476419" cy="5208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4" name="Picture 6" descr="Picture 6">
            <a:hlinkClick r:id="rId2"/>
          </p:cNvPr>
          <p:cNvPicPr>
            <a:picLocks noChangeAspect="1"/>
          </p:cNvPicPr>
          <p:nvPr/>
        </p:nvPicPr>
        <p:blipFill>
          <a:blip r:embed="rId3"/>
          <a:srcRect l="16779" t="14848" r="7240" b="8315"/>
          <a:stretch>
            <a:fillRect/>
          </a:stretch>
        </p:blipFill>
        <p:spPr>
          <a:xfrm>
            <a:off x="1991267" y="1128834"/>
            <a:ext cx="8214226" cy="5729167"/>
          </a:xfrm>
          <a:prstGeom prst="rect">
            <a:avLst/>
          </a:prstGeom>
          <a:ln w="12700">
            <a:miter lim="400000"/>
          </a:ln>
        </p:spPr>
      </p:pic>
      <p:sp>
        <p:nvSpPr>
          <p:cNvPr id="5935" name="标题 1"/>
          <p:cNvSpPr txBox="1">
            <a:spLocks noGrp="1"/>
          </p:cNvSpPr>
          <p:nvPr>
            <p:ph type="title"/>
          </p:nvPr>
        </p:nvSpPr>
        <p:spPr>
          <a:xfrm>
            <a:off x="490746" y="514490"/>
            <a:ext cx="10980002" cy="468003"/>
          </a:xfrm>
          <a:prstGeom prst="rect">
            <a:avLst/>
          </a:prstGeom>
        </p:spPr>
        <p:txBody>
          <a:bodyPr/>
          <a:lstStyle>
            <a:lvl1pPr algn="ctr" defTabSz="832834">
              <a:defRPr sz="2376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From Logic Model to Programmable Web Page Interfaces</a:t>
            </a:r>
          </a:p>
        </p:txBody>
      </p:sp>
      <p:grpSp>
        <p:nvGrpSpPr>
          <p:cNvPr id="5938" name="Group 3"/>
          <p:cNvGrpSpPr/>
          <p:nvPr/>
        </p:nvGrpSpPr>
        <p:grpSpPr>
          <a:xfrm>
            <a:off x="490746" y="982493"/>
            <a:ext cx="1017289" cy="1233828"/>
            <a:chOff x="0" y="0"/>
            <a:chExt cx="1017288" cy="1233827"/>
          </a:xfrm>
        </p:grpSpPr>
        <p:pic>
          <p:nvPicPr>
            <p:cNvPr id="5936" name="Picture 4" descr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017289" cy="10172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937" name="TextBox 5"/>
            <p:cNvSpPr txBox="1"/>
            <p:nvPr/>
          </p:nvSpPr>
          <p:spPr>
            <a:xfrm>
              <a:off x="222461" y="675116"/>
              <a:ext cx="673098" cy="558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10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Personal</a:t>
              </a:r>
            </a:p>
            <a:p>
              <a:pPr>
                <a:defRPr sz="10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Knowledge</a:t>
              </a:r>
            </a:p>
            <a:p>
              <a:pPr>
                <a:defRPr sz="10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Container</a:t>
              </a:r>
            </a:p>
          </p:txBody>
        </p:sp>
      </p:grp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0" name="Picture 6" descr="Picture 6">
            <a:hlinkClick r:id="rId2"/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992870" y="1125218"/>
            <a:ext cx="8211018" cy="5726930"/>
          </a:xfrm>
          <a:prstGeom prst="rect">
            <a:avLst/>
          </a:prstGeom>
          <a:ln w="12700">
            <a:miter lim="400000"/>
          </a:ln>
        </p:spPr>
      </p:pic>
      <p:sp>
        <p:nvSpPr>
          <p:cNvPr id="5941" name="标题 1"/>
          <p:cNvSpPr txBox="1">
            <a:spLocks noGrp="1"/>
          </p:cNvSpPr>
          <p:nvPr>
            <p:ph type="title"/>
          </p:nvPr>
        </p:nvSpPr>
        <p:spPr>
          <a:xfrm>
            <a:off x="492935" y="515628"/>
            <a:ext cx="10975717" cy="467821"/>
          </a:xfrm>
          <a:prstGeom prst="rect">
            <a:avLst/>
          </a:prstGeom>
        </p:spPr>
        <p:txBody>
          <a:bodyPr/>
          <a:lstStyle>
            <a:lvl1pPr algn="ctr" defTabSz="841247">
              <a:defRPr sz="2300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The Over Arching Process of running Projects in AoS</a:t>
            </a:r>
          </a:p>
        </p:txBody>
      </p:sp>
      <p:grpSp>
        <p:nvGrpSpPr>
          <p:cNvPr id="5944" name="Oval 7"/>
          <p:cNvGrpSpPr/>
          <p:nvPr/>
        </p:nvGrpSpPr>
        <p:grpSpPr>
          <a:xfrm>
            <a:off x="5237765" y="4207881"/>
            <a:ext cx="1877410" cy="1092786"/>
            <a:chOff x="0" y="0"/>
            <a:chExt cx="1877408" cy="1092784"/>
          </a:xfrm>
        </p:grpSpPr>
        <p:sp>
          <p:nvSpPr>
            <p:cNvPr id="5942" name="Oval"/>
            <p:cNvSpPr/>
            <p:nvPr/>
          </p:nvSpPr>
          <p:spPr>
            <a:xfrm>
              <a:off x="0" y="0"/>
              <a:ext cx="1877408" cy="1092784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 dirty="0"/>
            </a:p>
          </p:txBody>
        </p:sp>
        <p:sp>
          <p:nvSpPr>
            <p:cNvPr id="5943" name="Process"/>
            <p:cNvSpPr txBox="1"/>
            <p:nvPr/>
          </p:nvSpPr>
          <p:spPr>
            <a:xfrm>
              <a:off x="316837" y="323254"/>
              <a:ext cx="1306486" cy="4462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3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rPr dirty="0"/>
                <a:t>Process</a:t>
              </a:r>
            </a:p>
          </p:txBody>
        </p:sp>
      </p:grpSp>
      <p:grpSp>
        <p:nvGrpSpPr>
          <p:cNvPr id="5947" name="Rectangle 9"/>
          <p:cNvGrpSpPr/>
          <p:nvPr/>
        </p:nvGrpSpPr>
        <p:grpSpPr>
          <a:xfrm>
            <a:off x="8071338" y="4249430"/>
            <a:ext cx="1393468" cy="1019198"/>
            <a:chOff x="0" y="0"/>
            <a:chExt cx="1393466" cy="1019196"/>
          </a:xfrm>
        </p:grpSpPr>
        <p:sp>
          <p:nvSpPr>
            <p:cNvPr id="5945" name="Rectangle"/>
            <p:cNvSpPr/>
            <p:nvPr/>
          </p:nvSpPr>
          <p:spPr>
            <a:xfrm>
              <a:off x="0" y="0"/>
              <a:ext cx="1393467" cy="1019197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000000"/>
                  </a:solidFill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endParaRPr/>
            </a:p>
          </p:txBody>
        </p:sp>
        <p:sp>
          <p:nvSpPr>
            <p:cNvPr id="5946" name="Inputs"/>
            <p:cNvSpPr txBox="1"/>
            <p:nvPr/>
          </p:nvSpPr>
          <p:spPr>
            <a:xfrm>
              <a:off x="64770" y="286078"/>
              <a:ext cx="1263928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3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pPr>
                <a:defRPr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r>
                <a:rPr>
                  <a:latin typeface="STXinwei"/>
                  <a:ea typeface="STXinwei"/>
                  <a:cs typeface="STXinwei"/>
                  <a:sym typeface="STXinwei"/>
                </a:rPr>
                <a:t>Inputs</a:t>
              </a:r>
            </a:p>
          </p:txBody>
        </p:sp>
      </p:grpSp>
      <p:sp>
        <p:nvSpPr>
          <p:cNvPr id="6012" name="Straight Arrow Connector 2"/>
          <p:cNvSpPr/>
          <p:nvPr/>
        </p:nvSpPr>
        <p:spPr>
          <a:xfrm flipV="1">
            <a:off x="7128633" y="4757753"/>
            <a:ext cx="923655" cy="45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013" name="Straight Arrow Connector 12"/>
          <p:cNvSpPr/>
          <p:nvPr/>
        </p:nvSpPr>
        <p:spPr>
          <a:xfrm>
            <a:off x="4482575" y="4754273"/>
            <a:ext cx="736141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952" name="Rectangle 13"/>
          <p:cNvGrpSpPr/>
          <p:nvPr/>
        </p:nvGrpSpPr>
        <p:grpSpPr>
          <a:xfrm>
            <a:off x="2731960" y="4207881"/>
            <a:ext cx="1731743" cy="1092784"/>
            <a:chOff x="0" y="0"/>
            <a:chExt cx="1731742" cy="1092783"/>
          </a:xfrm>
        </p:grpSpPr>
        <p:sp>
          <p:nvSpPr>
            <p:cNvPr id="5950" name="Rectangle"/>
            <p:cNvSpPr/>
            <p:nvPr/>
          </p:nvSpPr>
          <p:spPr>
            <a:xfrm>
              <a:off x="0" y="-1"/>
              <a:ext cx="1731743" cy="1092785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951" name="Output…"/>
            <p:cNvSpPr txBox="1"/>
            <p:nvPr/>
          </p:nvSpPr>
          <p:spPr>
            <a:xfrm>
              <a:off x="64770" y="157771"/>
              <a:ext cx="1602204" cy="777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3100">
                  <a:solidFill>
                    <a:srgbClr val="FF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Output</a:t>
              </a:r>
              <a:endPara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endParaRPr>
            </a:p>
            <a:p>
              <a:pPr algn="ctr">
                <a:defRPr sz="1400">
                  <a:solidFill>
                    <a:srgbClr val="FF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Key Results</a:t>
              </a:r>
            </a:p>
          </p:txBody>
        </p:sp>
      </p:grpSp>
      <p:grpSp>
        <p:nvGrpSpPr>
          <p:cNvPr id="5955" name="Rectangle 16"/>
          <p:cNvGrpSpPr/>
          <p:nvPr/>
        </p:nvGrpSpPr>
        <p:grpSpPr>
          <a:xfrm>
            <a:off x="3064129" y="2594085"/>
            <a:ext cx="6979209" cy="463172"/>
            <a:chOff x="0" y="0"/>
            <a:chExt cx="6979208" cy="463171"/>
          </a:xfrm>
        </p:grpSpPr>
        <p:sp>
          <p:nvSpPr>
            <p:cNvPr id="5953" name="Rectangle"/>
            <p:cNvSpPr/>
            <p:nvPr/>
          </p:nvSpPr>
          <p:spPr>
            <a:xfrm>
              <a:off x="0" y="-1"/>
              <a:ext cx="6979209" cy="463173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954" name="Project Liveness Contract"/>
            <p:cNvSpPr txBox="1"/>
            <p:nvPr/>
          </p:nvSpPr>
          <p:spPr>
            <a:xfrm>
              <a:off x="64770" y="39815"/>
              <a:ext cx="6849669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9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pPr>
                <a:defRPr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r>
                <a:rPr>
                  <a:latin typeface="STXinwei"/>
                  <a:ea typeface="STXinwei"/>
                  <a:cs typeface="STXinwei"/>
                  <a:sym typeface="STXinwei"/>
                </a:rPr>
                <a:t>Project Liveness Contract</a:t>
              </a:r>
            </a:p>
          </p:txBody>
        </p:sp>
      </p:grpSp>
      <p:grpSp>
        <p:nvGrpSpPr>
          <p:cNvPr id="5958" name="Oval 17"/>
          <p:cNvGrpSpPr/>
          <p:nvPr/>
        </p:nvGrpSpPr>
        <p:grpSpPr>
          <a:xfrm>
            <a:off x="3018204" y="2036996"/>
            <a:ext cx="7068823" cy="421521"/>
            <a:chOff x="0" y="0"/>
            <a:chExt cx="7068822" cy="421520"/>
          </a:xfrm>
        </p:grpSpPr>
        <p:sp>
          <p:nvSpPr>
            <p:cNvPr id="5956" name="Oval"/>
            <p:cNvSpPr/>
            <p:nvPr/>
          </p:nvSpPr>
          <p:spPr>
            <a:xfrm>
              <a:off x="-1" y="-1"/>
              <a:ext cx="7068824" cy="421522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9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957" name="Declare Project Goals (Encd)"/>
            <p:cNvSpPr txBox="1"/>
            <p:nvPr/>
          </p:nvSpPr>
          <p:spPr>
            <a:xfrm>
              <a:off x="1099974" y="18990"/>
              <a:ext cx="4868872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9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Declare Project Goals (</a:t>
              </a:r>
              <a:r>
                <a:rPr>
                  <a:solidFill>
                    <a:srgbClr val="FF0000"/>
                  </a:solidFill>
                </a:rPr>
                <a:t>Encd</a:t>
              </a:r>
              <a:r>
                <a:t>)</a:t>
              </a:r>
            </a:p>
          </p:txBody>
        </p:sp>
      </p:grpSp>
      <p:grpSp>
        <p:nvGrpSpPr>
          <p:cNvPr id="5961" name="Oval 18"/>
          <p:cNvGrpSpPr/>
          <p:nvPr/>
        </p:nvGrpSpPr>
        <p:grpSpPr>
          <a:xfrm>
            <a:off x="439545" y="2531149"/>
            <a:ext cx="1521003" cy="574041"/>
            <a:chOff x="0" y="0"/>
            <a:chExt cx="1521002" cy="574040"/>
          </a:xfrm>
        </p:grpSpPr>
        <p:sp>
          <p:nvSpPr>
            <p:cNvPr id="5959" name="Oval"/>
            <p:cNvSpPr/>
            <p:nvPr/>
          </p:nvSpPr>
          <p:spPr>
            <a:xfrm>
              <a:off x="0" y="83068"/>
              <a:ext cx="1521003" cy="407905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960" name="Assesing Liveness"/>
            <p:cNvSpPr txBox="1"/>
            <p:nvPr/>
          </p:nvSpPr>
          <p:spPr>
            <a:xfrm>
              <a:off x="287515" y="0"/>
              <a:ext cx="945972" cy="574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Assesing Liveness</a:t>
              </a:r>
            </a:p>
          </p:txBody>
        </p:sp>
      </p:grpSp>
      <p:sp>
        <p:nvSpPr>
          <p:cNvPr id="6014" name="Straight Arrow Connector 19"/>
          <p:cNvSpPr/>
          <p:nvPr/>
        </p:nvSpPr>
        <p:spPr>
          <a:xfrm>
            <a:off x="6553059" y="2476952"/>
            <a:ext cx="190" cy="98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965" name="Oval 27"/>
          <p:cNvGrpSpPr/>
          <p:nvPr/>
        </p:nvGrpSpPr>
        <p:grpSpPr>
          <a:xfrm>
            <a:off x="87193" y="5447305"/>
            <a:ext cx="1870286" cy="1276549"/>
            <a:chOff x="0" y="0"/>
            <a:chExt cx="1870285" cy="1276547"/>
          </a:xfrm>
        </p:grpSpPr>
        <p:sp>
          <p:nvSpPr>
            <p:cNvPr id="5963" name="Oval"/>
            <p:cNvSpPr/>
            <p:nvPr/>
          </p:nvSpPr>
          <p:spPr>
            <a:xfrm>
              <a:off x="0" y="0"/>
              <a:ext cx="1870286" cy="1276548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964" name="Verifying System Safety Boundary"/>
            <p:cNvSpPr txBox="1"/>
            <p:nvPr/>
          </p:nvSpPr>
          <p:spPr>
            <a:xfrm>
              <a:off x="338667" y="52803"/>
              <a:ext cx="1192951" cy="1170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Verifying System Safety Boundary</a:t>
              </a:r>
            </a:p>
          </p:txBody>
        </p:sp>
      </p:grpSp>
      <p:sp>
        <p:nvSpPr>
          <p:cNvPr id="6015" name="Straight Arrow Connector 31"/>
          <p:cNvSpPr/>
          <p:nvPr/>
        </p:nvSpPr>
        <p:spPr>
          <a:xfrm>
            <a:off x="1785906" y="5211700"/>
            <a:ext cx="927004" cy="4791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016" name="Straight Arrow Connector 33"/>
          <p:cNvSpPr/>
          <p:nvPr/>
        </p:nvSpPr>
        <p:spPr>
          <a:xfrm>
            <a:off x="1555311" y="3105030"/>
            <a:ext cx="1342245" cy="1083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73025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970" name="Oval 26"/>
          <p:cNvGrpSpPr/>
          <p:nvPr/>
        </p:nvGrpSpPr>
        <p:grpSpPr>
          <a:xfrm>
            <a:off x="10130715" y="1487814"/>
            <a:ext cx="2051661" cy="1604673"/>
            <a:chOff x="0" y="0"/>
            <a:chExt cx="2051660" cy="1604672"/>
          </a:xfrm>
        </p:grpSpPr>
        <p:sp>
          <p:nvSpPr>
            <p:cNvPr id="5968" name="Oval"/>
            <p:cNvSpPr/>
            <p:nvPr/>
          </p:nvSpPr>
          <p:spPr>
            <a:xfrm>
              <a:off x="-1" y="-1"/>
              <a:ext cx="2051662" cy="1604674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969" name="Abstract Specification"/>
            <p:cNvSpPr txBox="1"/>
            <p:nvPr/>
          </p:nvSpPr>
          <p:spPr>
            <a:xfrm>
              <a:off x="365228" y="540715"/>
              <a:ext cx="1321204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Abstract Specification</a:t>
              </a:r>
            </a:p>
          </p:txBody>
        </p:sp>
      </p:grpSp>
      <p:grpSp>
        <p:nvGrpSpPr>
          <p:cNvPr id="5973" name="Rectangle 28"/>
          <p:cNvGrpSpPr/>
          <p:nvPr/>
        </p:nvGrpSpPr>
        <p:grpSpPr>
          <a:xfrm>
            <a:off x="10281950" y="3698900"/>
            <a:ext cx="1778413" cy="1528180"/>
            <a:chOff x="0" y="0"/>
            <a:chExt cx="1778411" cy="1528179"/>
          </a:xfrm>
        </p:grpSpPr>
        <p:sp>
          <p:nvSpPr>
            <p:cNvPr id="5971" name="Rectangle"/>
            <p:cNvSpPr/>
            <p:nvPr/>
          </p:nvSpPr>
          <p:spPr>
            <a:xfrm>
              <a:off x="0" y="-1"/>
              <a:ext cx="1778412" cy="1528181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972" name="Concrete Implementation"/>
            <p:cNvSpPr txBox="1"/>
            <p:nvPr/>
          </p:nvSpPr>
          <p:spPr>
            <a:xfrm>
              <a:off x="64770" y="502469"/>
              <a:ext cx="1648873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Concrete Implementation</a:t>
              </a:r>
            </a:p>
          </p:txBody>
        </p:sp>
      </p:grpSp>
      <p:sp>
        <p:nvSpPr>
          <p:cNvPr id="5974" name="Up Arrow 21"/>
          <p:cNvSpPr/>
          <p:nvPr/>
        </p:nvSpPr>
        <p:spPr>
          <a:xfrm>
            <a:off x="11566535" y="3015231"/>
            <a:ext cx="226078" cy="649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759"/>
                </a:moveTo>
                <a:lnTo>
                  <a:pt x="10800" y="0"/>
                </a:lnTo>
                <a:lnTo>
                  <a:pt x="21600" y="3759"/>
                </a:lnTo>
                <a:lnTo>
                  <a:pt x="16200" y="3759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3759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975" name="Down Arrow 23"/>
          <p:cNvSpPr/>
          <p:nvPr/>
        </p:nvSpPr>
        <p:spPr>
          <a:xfrm>
            <a:off x="10555468" y="3015231"/>
            <a:ext cx="226078" cy="649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613"/>
                </a:moveTo>
                <a:lnTo>
                  <a:pt x="5400" y="16613"/>
                </a:lnTo>
                <a:lnTo>
                  <a:pt x="5400" y="0"/>
                </a:lnTo>
                <a:lnTo>
                  <a:pt x="16200" y="0"/>
                </a:lnTo>
                <a:lnTo>
                  <a:pt x="16200" y="16613"/>
                </a:lnTo>
                <a:lnTo>
                  <a:pt x="21600" y="16613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976" name="TextBox 25"/>
          <p:cNvSpPr txBox="1"/>
          <p:nvPr/>
        </p:nvSpPr>
        <p:spPr>
          <a:xfrm>
            <a:off x="10296677" y="3667984"/>
            <a:ext cx="1161738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Convergence</a:t>
            </a:r>
          </a:p>
        </p:txBody>
      </p:sp>
      <p:sp>
        <p:nvSpPr>
          <p:cNvPr id="5977" name="TextBox 35"/>
          <p:cNvSpPr txBox="1"/>
          <p:nvPr/>
        </p:nvSpPr>
        <p:spPr>
          <a:xfrm>
            <a:off x="10977555" y="2691050"/>
            <a:ext cx="874996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Divergence</a:t>
            </a:r>
          </a:p>
        </p:txBody>
      </p:sp>
      <p:grpSp>
        <p:nvGrpSpPr>
          <p:cNvPr id="5980" name="Up-Down Arrow 30"/>
          <p:cNvGrpSpPr/>
          <p:nvPr/>
        </p:nvGrpSpPr>
        <p:grpSpPr>
          <a:xfrm>
            <a:off x="11026791" y="3124572"/>
            <a:ext cx="259512" cy="574330"/>
            <a:chOff x="0" y="0"/>
            <a:chExt cx="259511" cy="574328"/>
          </a:xfrm>
        </p:grpSpPr>
        <p:sp>
          <p:nvSpPr>
            <p:cNvPr id="5978" name="Shape"/>
            <p:cNvSpPr/>
            <p:nvPr/>
          </p:nvSpPr>
          <p:spPr>
            <a:xfrm>
              <a:off x="-1" y="0"/>
              <a:ext cx="259513" cy="574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880"/>
                  </a:moveTo>
                  <a:lnTo>
                    <a:pt x="10800" y="0"/>
                  </a:lnTo>
                  <a:lnTo>
                    <a:pt x="21600" y="4880"/>
                  </a:lnTo>
                  <a:lnTo>
                    <a:pt x="16200" y="4880"/>
                  </a:lnTo>
                  <a:lnTo>
                    <a:pt x="16200" y="16720"/>
                  </a:lnTo>
                  <a:lnTo>
                    <a:pt x="21600" y="16720"/>
                  </a:lnTo>
                  <a:lnTo>
                    <a:pt x="10800" y="21600"/>
                  </a:lnTo>
                  <a:lnTo>
                    <a:pt x="0" y="16720"/>
                  </a:lnTo>
                  <a:lnTo>
                    <a:pt x="5400" y="16720"/>
                  </a:lnTo>
                  <a:lnTo>
                    <a:pt x="5400" y="4880"/>
                  </a:lnTo>
                  <a:close/>
                </a:path>
              </a:pathLst>
            </a:cu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979" name="元关系"/>
            <p:cNvSpPr txBox="1"/>
            <p:nvPr/>
          </p:nvSpPr>
          <p:spPr>
            <a:xfrm>
              <a:off x="116947" y="223664"/>
              <a:ext cx="25617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元关系</a:t>
              </a:r>
            </a:p>
          </p:txBody>
        </p:sp>
      </p:grpSp>
      <p:sp>
        <p:nvSpPr>
          <p:cNvPr id="5981" name="TextBox 32"/>
          <p:cNvSpPr txBox="1"/>
          <p:nvPr/>
        </p:nvSpPr>
        <p:spPr>
          <a:xfrm>
            <a:off x="10128345" y="5731843"/>
            <a:ext cx="2162693" cy="50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Meta-verse</a:t>
            </a:r>
          </a:p>
          <a:p>
            <a:pPr algn="ctr"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=Convergence ∧ Divergence</a:t>
            </a:r>
          </a:p>
        </p:txBody>
      </p:sp>
      <p:sp>
        <p:nvSpPr>
          <p:cNvPr id="5982" name="TextBox 29"/>
          <p:cNvSpPr txBox="1"/>
          <p:nvPr/>
        </p:nvSpPr>
        <p:spPr>
          <a:xfrm>
            <a:off x="10111786" y="661681"/>
            <a:ext cx="2162693" cy="554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Uni-verse</a:t>
            </a:r>
          </a:p>
          <a:p>
            <a:pPr algn="ctr">
              <a:defRPr sz="16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=Convergence ∨ Diverse</a:t>
            </a:r>
          </a:p>
        </p:txBody>
      </p:sp>
      <p:grpSp>
        <p:nvGrpSpPr>
          <p:cNvPr id="5985" name="Rectangle 34"/>
          <p:cNvGrpSpPr/>
          <p:nvPr/>
        </p:nvGrpSpPr>
        <p:grpSpPr>
          <a:xfrm>
            <a:off x="3046264" y="5665254"/>
            <a:ext cx="6997074" cy="835821"/>
            <a:chOff x="0" y="0"/>
            <a:chExt cx="6997072" cy="835820"/>
          </a:xfrm>
        </p:grpSpPr>
        <p:sp>
          <p:nvSpPr>
            <p:cNvPr id="5983" name="Rectangle"/>
            <p:cNvSpPr/>
            <p:nvPr/>
          </p:nvSpPr>
          <p:spPr>
            <a:xfrm>
              <a:off x="-1" y="-1"/>
              <a:ext cx="6997074" cy="835822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9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984" name="Safety Criteria Statement"/>
            <p:cNvSpPr txBox="1"/>
            <p:nvPr/>
          </p:nvSpPr>
          <p:spPr>
            <a:xfrm>
              <a:off x="64769" y="226140"/>
              <a:ext cx="6867533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9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Safety Criteria Statement</a:t>
              </a:r>
            </a:p>
          </p:txBody>
        </p:sp>
      </p:grpSp>
      <p:sp>
        <p:nvSpPr>
          <p:cNvPr id="6017" name="Straight Arrow Connector 37"/>
          <p:cNvSpPr/>
          <p:nvPr/>
        </p:nvSpPr>
        <p:spPr>
          <a:xfrm>
            <a:off x="1976714" y="6084702"/>
            <a:ext cx="1050502" cy="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989" name="Rectangle 41"/>
          <p:cNvGrpSpPr/>
          <p:nvPr/>
        </p:nvGrpSpPr>
        <p:grpSpPr>
          <a:xfrm>
            <a:off x="87194" y="2065475"/>
            <a:ext cx="1887983" cy="402602"/>
            <a:chOff x="0" y="60319"/>
            <a:chExt cx="1887981" cy="402601"/>
          </a:xfrm>
        </p:grpSpPr>
        <p:sp>
          <p:nvSpPr>
            <p:cNvPr id="5987" name="Rectangle"/>
            <p:cNvSpPr/>
            <p:nvPr/>
          </p:nvSpPr>
          <p:spPr>
            <a:xfrm>
              <a:off x="0" y="60319"/>
              <a:ext cx="1887982" cy="402602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988" name="Project Goals…"/>
            <p:cNvSpPr/>
            <p:nvPr/>
          </p:nvSpPr>
          <p:spPr>
            <a:xfrm>
              <a:off x="64769" y="261619"/>
              <a:ext cx="175844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400">
                  <a:solidFill>
                    <a:srgbClr val="FF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Project Goals</a:t>
              </a:r>
            </a:p>
            <a:p>
              <a:pPr algn="ctr">
                <a:defRPr sz="1400">
                  <a:solidFill>
                    <a:srgbClr val="FF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(Objectives)</a:t>
              </a:r>
            </a:p>
          </p:txBody>
        </p:sp>
      </p:grpSp>
      <p:sp>
        <p:nvSpPr>
          <p:cNvPr id="6018" name="Straight Arrow Connector 94"/>
          <p:cNvSpPr/>
          <p:nvPr/>
        </p:nvSpPr>
        <p:spPr>
          <a:xfrm>
            <a:off x="1979411" y="2819261"/>
            <a:ext cx="1065669" cy="14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993" name="Rectangle 95"/>
          <p:cNvGrpSpPr/>
          <p:nvPr/>
        </p:nvGrpSpPr>
        <p:grpSpPr>
          <a:xfrm>
            <a:off x="3023538" y="1496744"/>
            <a:ext cx="7042528" cy="355814"/>
            <a:chOff x="0" y="0"/>
            <a:chExt cx="7042527" cy="355812"/>
          </a:xfrm>
        </p:grpSpPr>
        <p:sp>
          <p:nvSpPr>
            <p:cNvPr id="5991" name="Rectangle"/>
            <p:cNvSpPr/>
            <p:nvPr/>
          </p:nvSpPr>
          <p:spPr>
            <a:xfrm>
              <a:off x="0" y="0"/>
              <a:ext cx="7042528" cy="355813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000000"/>
                  </a:solidFill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endParaRPr/>
            </a:p>
          </p:txBody>
        </p:sp>
        <p:sp>
          <p:nvSpPr>
            <p:cNvPr id="5992" name="Spatial and Temporal Boundary of Project"/>
            <p:cNvSpPr txBox="1"/>
            <p:nvPr/>
          </p:nvSpPr>
          <p:spPr>
            <a:xfrm>
              <a:off x="64770" y="24236"/>
              <a:ext cx="6912988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pPr>
                <a:defRPr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r>
                <a:rPr>
                  <a:latin typeface="STXinwei"/>
                  <a:ea typeface="STXinwei"/>
                  <a:cs typeface="STXinwei"/>
                  <a:sym typeface="STXinwei"/>
                </a:rPr>
                <a:t>Spatial and Temporal Boundary of Project</a:t>
              </a:r>
            </a:p>
          </p:txBody>
        </p:sp>
      </p:grpSp>
      <p:sp>
        <p:nvSpPr>
          <p:cNvPr id="6019" name="Straight Arrow Connector 12774"/>
          <p:cNvSpPr/>
          <p:nvPr/>
        </p:nvSpPr>
        <p:spPr>
          <a:xfrm>
            <a:off x="6547489" y="1871790"/>
            <a:ext cx="1994" cy="146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635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995" name="Straight Arrow Connector 143"/>
          <p:cNvSpPr/>
          <p:nvPr/>
        </p:nvSpPr>
        <p:spPr>
          <a:xfrm flipV="1">
            <a:off x="1022336" y="2468076"/>
            <a:ext cx="8849" cy="146142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996" name="Straight Arrow Connector 146"/>
          <p:cNvSpPr/>
          <p:nvPr/>
        </p:nvSpPr>
        <p:spPr>
          <a:xfrm flipV="1">
            <a:off x="361089" y="2509624"/>
            <a:ext cx="1" cy="3124625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5999" name="Oval 153"/>
          <p:cNvGrpSpPr/>
          <p:nvPr/>
        </p:nvGrpSpPr>
        <p:grpSpPr>
          <a:xfrm>
            <a:off x="87194" y="1461121"/>
            <a:ext cx="1887984" cy="407905"/>
            <a:chOff x="0" y="57668"/>
            <a:chExt cx="1887982" cy="407904"/>
          </a:xfrm>
        </p:grpSpPr>
        <p:sp>
          <p:nvSpPr>
            <p:cNvPr id="5997" name="Oval"/>
            <p:cNvSpPr/>
            <p:nvPr/>
          </p:nvSpPr>
          <p:spPr>
            <a:xfrm>
              <a:off x="0" y="57668"/>
              <a:ext cx="1887983" cy="407905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998" name="Adjusting Context"/>
            <p:cNvSpPr/>
            <p:nvPr/>
          </p:nvSpPr>
          <p:spPr>
            <a:xfrm>
              <a:off x="341257" y="261620"/>
              <a:ext cx="120546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Adjusting Context</a:t>
              </a:r>
            </a:p>
          </p:txBody>
        </p:sp>
      </p:grpSp>
      <p:sp>
        <p:nvSpPr>
          <p:cNvPr id="6020" name="Straight Arrow Connector 154"/>
          <p:cNvSpPr/>
          <p:nvPr/>
        </p:nvSpPr>
        <p:spPr>
          <a:xfrm>
            <a:off x="1994154" y="1666746"/>
            <a:ext cx="1010334" cy="17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021" name="Straight Arrow Connector 157"/>
          <p:cNvSpPr/>
          <p:nvPr/>
        </p:nvSpPr>
        <p:spPr>
          <a:xfrm>
            <a:off x="1031185" y="1926534"/>
            <a:ext cx="1" cy="78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127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004" name="Oval 177"/>
          <p:cNvGrpSpPr/>
          <p:nvPr/>
        </p:nvGrpSpPr>
        <p:grpSpPr>
          <a:xfrm>
            <a:off x="2929877" y="3049301"/>
            <a:ext cx="7191523" cy="828769"/>
            <a:chOff x="0" y="0"/>
            <a:chExt cx="5884509" cy="828768"/>
          </a:xfrm>
        </p:grpSpPr>
        <p:sp>
          <p:nvSpPr>
            <p:cNvPr id="6002" name="Oval"/>
            <p:cNvSpPr/>
            <p:nvPr/>
          </p:nvSpPr>
          <p:spPr>
            <a:xfrm>
              <a:off x="0" y="129038"/>
              <a:ext cx="5884510" cy="570692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 dirty="0"/>
            </a:p>
          </p:txBody>
        </p:sp>
        <p:sp>
          <p:nvSpPr>
            <p:cNvPr id="6003" name="Generating Solution Instances (Enum)"/>
            <p:cNvSpPr txBox="1"/>
            <p:nvPr/>
          </p:nvSpPr>
          <p:spPr>
            <a:xfrm>
              <a:off x="821197" y="0"/>
              <a:ext cx="3741348" cy="8287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Generating Solution Instances (</a:t>
              </a:r>
              <a:r>
                <a:rPr>
                  <a:solidFill>
                    <a:srgbClr val="FF0000"/>
                  </a:solidFill>
                </a:rPr>
                <a:t>Enum</a:t>
              </a:r>
              <a:r>
                <a:t>)</a:t>
              </a:r>
            </a:p>
          </p:txBody>
        </p:sp>
      </p:grpSp>
      <p:sp>
        <p:nvSpPr>
          <p:cNvPr id="6022" name="Straight Arrow Connector 183"/>
          <p:cNvSpPr/>
          <p:nvPr/>
        </p:nvSpPr>
        <p:spPr>
          <a:xfrm flipH="1">
            <a:off x="6430362" y="3073849"/>
            <a:ext cx="117126" cy="125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 dirty="0"/>
          </a:p>
        </p:txBody>
      </p:sp>
      <p:sp>
        <p:nvSpPr>
          <p:cNvPr id="6006" name="Rectangle 187"/>
          <p:cNvSpPr/>
          <p:nvPr/>
        </p:nvSpPr>
        <p:spPr>
          <a:xfrm>
            <a:off x="2221612" y="3899284"/>
            <a:ext cx="7861011" cy="1528180"/>
          </a:xfrm>
          <a:prstGeom prst="rect">
            <a:avLst/>
          </a:prstGeom>
          <a:ln w="12700">
            <a:solidFill>
              <a:srgbClr val="00B050"/>
            </a:solidFill>
            <a:prstDash val="sysDot"/>
            <a:miter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endParaRPr/>
          </a:p>
        </p:txBody>
      </p:sp>
      <p:sp>
        <p:nvSpPr>
          <p:cNvPr id="6007" name="Straight Arrow Connector 190"/>
          <p:cNvSpPr/>
          <p:nvPr/>
        </p:nvSpPr>
        <p:spPr>
          <a:xfrm flipH="1">
            <a:off x="5892431" y="3772606"/>
            <a:ext cx="216077" cy="216077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008" name="Rectangle 57"/>
          <p:cNvSpPr/>
          <p:nvPr/>
        </p:nvSpPr>
        <p:spPr>
          <a:xfrm>
            <a:off x="2332490" y="3982351"/>
            <a:ext cx="7861012" cy="1528180"/>
          </a:xfrm>
          <a:prstGeom prst="rect">
            <a:avLst/>
          </a:prstGeom>
          <a:ln w="12700">
            <a:solidFill>
              <a:srgbClr val="00B050"/>
            </a:solidFill>
            <a:prstDash val="sysDot"/>
            <a:miter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endParaRPr/>
          </a:p>
        </p:txBody>
      </p:sp>
      <p:sp>
        <p:nvSpPr>
          <p:cNvPr id="6009" name="Rectangle 58"/>
          <p:cNvSpPr/>
          <p:nvPr/>
        </p:nvSpPr>
        <p:spPr>
          <a:xfrm>
            <a:off x="2456765" y="4065416"/>
            <a:ext cx="7861012" cy="1528180"/>
          </a:xfrm>
          <a:prstGeom prst="rect">
            <a:avLst/>
          </a:prstGeom>
          <a:ln w="12700">
            <a:solidFill>
              <a:srgbClr val="00B050"/>
            </a:solidFill>
            <a:prstDash val="sysDot"/>
            <a:miter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endParaRPr/>
          </a:p>
        </p:txBody>
      </p:sp>
      <p:sp>
        <p:nvSpPr>
          <p:cNvPr id="6010" name="Straight Arrow Connector 190"/>
          <p:cNvSpPr/>
          <p:nvPr/>
        </p:nvSpPr>
        <p:spPr>
          <a:xfrm>
            <a:off x="6127569" y="3745021"/>
            <a:ext cx="733520" cy="337331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011" name="Straight Arrow Connector 190"/>
          <p:cNvSpPr/>
          <p:nvPr/>
        </p:nvSpPr>
        <p:spPr>
          <a:xfrm>
            <a:off x="6152117" y="3716274"/>
            <a:ext cx="1" cy="210762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4" name="Google Shape;653;p69" descr="Google Shape;653;p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848" y="2253333"/>
            <a:ext cx="1549601" cy="1721380"/>
          </a:xfrm>
          <a:prstGeom prst="rect">
            <a:avLst/>
          </a:prstGeom>
          <a:ln w="12700">
            <a:miter lim="400000"/>
          </a:ln>
        </p:spPr>
      </p:pic>
      <p:sp>
        <p:nvSpPr>
          <p:cNvPr id="6025" name="Google Shape;654;p69"/>
          <p:cNvSpPr txBox="1"/>
          <p:nvPr/>
        </p:nvSpPr>
        <p:spPr>
          <a:xfrm>
            <a:off x="5053167" y="1635432"/>
            <a:ext cx="1812266" cy="72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32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Page</a:t>
            </a:r>
          </a:p>
        </p:txBody>
      </p:sp>
      <p:pic>
        <p:nvPicPr>
          <p:cNvPr id="6026" name="Google Shape;656;p69" descr="Google Shape;656;p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381" y="2321332"/>
            <a:ext cx="1664670" cy="1397250"/>
          </a:xfrm>
          <a:prstGeom prst="rect">
            <a:avLst/>
          </a:prstGeom>
          <a:ln w="12700">
            <a:miter lim="400000"/>
          </a:ln>
        </p:spPr>
      </p:pic>
      <p:sp>
        <p:nvSpPr>
          <p:cNvPr id="6027" name="Google Shape;657;p69"/>
          <p:cNvSpPr/>
          <p:nvPr/>
        </p:nvSpPr>
        <p:spPr>
          <a:xfrm>
            <a:off x="8006998" y="2159266"/>
            <a:ext cx="20800" cy="3916801"/>
          </a:xfrm>
          <a:prstGeom prst="line">
            <a:avLst/>
          </a:prstGeom>
          <a:ln>
            <a:solidFill>
              <a:srgbClr val="4454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028" name="Google Shape;658;p69"/>
          <p:cNvSpPr/>
          <p:nvPr/>
        </p:nvSpPr>
        <p:spPr>
          <a:xfrm flipH="1">
            <a:off x="3885597" y="2197266"/>
            <a:ext cx="12802" cy="3840801"/>
          </a:xfrm>
          <a:prstGeom prst="line">
            <a:avLst/>
          </a:prstGeom>
          <a:ln>
            <a:solidFill>
              <a:srgbClr val="44546A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6029" name="Google Shape;659;p69" descr="Google Shape;659;p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5649" y="4547813"/>
            <a:ext cx="727322" cy="80624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30" name="Google Shape;660;p69" descr="Google Shape;660;p6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306" y="4498113"/>
            <a:ext cx="1542521" cy="1171410"/>
          </a:xfrm>
          <a:prstGeom prst="rect">
            <a:avLst/>
          </a:prstGeom>
          <a:ln w="12700">
            <a:miter lim="400000"/>
          </a:ln>
        </p:spPr>
      </p:pic>
      <p:sp>
        <p:nvSpPr>
          <p:cNvPr id="6031" name="Google Shape;662;p69"/>
          <p:cNvSpPr txBox="1"/>
          <p:nvPr/>
        </p:nvSpPr>
        <p:spPr>
          <a:xfrm>
            <a:off x="1190441" y="1434281"/>
            <a:ext cx="1549601" cy="72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32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File</a:t>
            </a:r>
          </a:p>
        </p:txBody>
      </p:sp>
      <p:pic>
        <p:nvPicPr>
          <p:cNvPr id="6032" name="Google Shape;663;p69" descr="Google Shape;663;p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2026" y="4307377"/>
            <a:ext cx="1549601" cy="1404786"/>
          </a:xfrm>
          <a:prstGeom prst="rect">
            <a:avLst/>
          </a:prstGeom>
          <a:ln w="12700">
            <a:miter lim="400000"/>
          </a:ln>
        </p:spPr>
      </p:pic>
      <p:pic>
        <p:nvPicPr>
          <p:cNvPr id="6033" name="Google Shape;664;p69" descr="Google Shape;664;p6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0620" y="5434919"/>
            <a:ext cx="1126436" cy="1017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034" name="Google Shape;665;p69" descr="Google Shape;665;p6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096" y="2465173"/>
            <a:ext cx="3107636" cy="1297696"/>
          </a:xfrm>
          <a:prstGeom prst="rect">
            <a:avLst/>
          </a:prstGeom>
          <a:ln w="12700">
            <a:miter lim="400000"/>
          </a:ln>
        </p:spPr>
      </p:pic>
      <p:sp>
        <p:nvSpPr>
          <p:cNvPr id="6035" name="Title 1"/>
          <p:cNvSpPr txBox="1"/>
          <p:nvPr/>
        </p:nvSpPr>
        <p:spPr>
          <a:xfrm>
            <a:off x="417980" y="448216"/>
            <a:ext cx="11360802" cy="763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pPr algn="ctr" defTabSz="914400">
              <a:lnSpc>
                <a:spcPct val="90000"/>
              </a:lnSpc>
              <a:defRPr sz="31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The Three Types of Data Assets in </a:t>
            </a:r>
            <a:r>
              <a:rPr>
                <a:latin typeface="Academy Engraved LET Plain:1.0"/>
                <a:ea typeface="Academy Engraved LET Plain:1.0"/>
                <a:cs typeface="Academy Engraved LET Plain:1.0"/>
                <a:sym typeface="Academy Engraved LET Plain:1.0"/>
              </a:rPr>
              <a:t>Namespace </a:t>
            </a:r>
            <a:r>
              <a:t>or</a:t>
            </a:r>
            <a:r>
              <a:rPr>
                <a:latin typeface="Academy Engraved LET Plain:1.0"/>
                <a:ea typeface="Academy Engraved LET Plain:1.0"/>
                <a:cs typeface="Academy Engraved LET Plain:1.0"/>
                <a:sym typeface="Academy Engraved LET Plain:1.0"/>
              </a:rPr>
              <a:t> Set</a:t>
            </a:r>
            <a:r>
              <a:t> Categories</a:t>
            </a:r>
          </a:p>
        </p:txBody>
      </p:sp>
      <p:sp>
        <p:nvSpPr>
          <p:cNvPr id="6036" name="Google Shape;654;p69"/>
          <p:cNvSpPr txBox="1"/>
          <p:nvPr/>
        </p:nvSpPr>
        <p:spPr>
          <a:xfrm>
            <a:off x="9049132" y="1732574"/>
            <a:ext cx="2023493" cy="72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32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Service</a:t>
            </a:r>
          </a:p>
        </p:txBody>
      </p:sp>
      <p:pic>
        <p:nvPicPr>
          <p:cNvPr id="6037" name="Picture 2" descr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2872" y="4477735"/>
            <a:ext cx="1114871" cy="11148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040" name="Rectangle 20"/>
          <p:cNvGrpSpPr/>
          <p:nvPr/>
        </p:nvGrpSpPr>
        <p:grpSpPr>
          <a:xfrm>
            <a:off x="212003" y="4425708"/>
            <a:ext cx="11627289" cy="2125132"/>
            <a:chOff x="0" y="0"/>
            <a:chExt cx="11627287" cy="2125130"/>
          </a:xfrm>
        </p:grpSpPr>
        <p:sp>
          <p:nvSpPr>
            <p:cNvPr id="6038" name="Rectangle"/>
            <p:cNvSpPr/>
            <p:nvPr/>
          </p:nvSpPr>
          <p:spPr>
            <a:xfrm>
              <a:off x="-1" y="0"/>
              <a:ext cx="11627289" cy="2125131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6039" name="Concrete Data Content"/>
            <p:cNvSpPr txBox="1"/>
            <p:nvPr/>
          </p:nvSpPr>
          <p:spPr>
            <a:xfrm>
              <a:off x="64769" y="1582840"/>
              <a:ext cx="11497748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b">
              <a:spAutoFit/>
            </a:bodyPr>
            <a:lstStyle>
              <a:lvl1pPr algn="ctr">
                <a:defRPr sz="28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Concrete Data Content</a:t>
              </a:r>
            </a:p>
          </p:txBody>
        </p:sp>
      </p:grpSp>
      <p:sp>
        <p:nvSpPr>
          <p:cNvPr id="6041" name="Straight Arrow Connector 2"/>
          <p:cNvSpPr/>
          <p:nvPr/>
        </p:nvSpPr>
        <p:spPr>
          <a:xfrm>
            <a:off x="5961345" y="4117666"/>
            <a:ext cx="1" cy="308043"/>
          </a:xfrm>
          <a:prstGeom prst="line">
            <a:avLst/>
          </a:prstGeom>
          <a:ln w="3810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6044" name="Group 5"/>
          <p:cNvGrpSpPr/>
          <p:nvPr/>
        </p:nvGrpSpPr>
        <p:grpSpPr>
          <a:xfrm>
            <a:off x="5450655" y="4342215"/>
            <a:ext cx="1017289" cy="1233828"/>
            <a:chOff x="0" y="0"/>
            <a:chExt cx="1017288" cy="1233827"/>
          </a:xfrm>
        </p:grpSpPr>
        <p:pic>
          <p:nvPicPr>
            <p:cNvPr id="6042" name="Picture 3" descr="Picture 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0"/>
              <a:ext cx="1017289" cy="10172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43" name="TextBox 4"/>
            <p:cNvSpPr txBox="1"/>
            <p:nvPr/>
          </p:nvSpPr>
          <p:spPr>
            <a:xfrm>
              <a:off x="222461" y="675116"/>
              <a:ext cx="673098" cy="558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10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Personal</a:t>
              </a:r>
            </a:p>
            <a:p>
              <a:pPr>
                <a:defRPr sz="10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Knowledge</a:t>
              </a:r>
            </a:p>
            <a:p>
              <a:pPr>
                <a:defRPr sz="10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Container</a:t>
              </a:r>
            </a:p>
          </p:txBody>
        </p:sp>
      </p:grpSp>
      <p:grpSp>
        <p:nvGrpSpPr>
          <p:cNvPr id="6047" name="Group 7"/>
          <p:cNvGrpSpPr/>
          <p:nvPr/>
        </p:nvGrpSpPr>
        <p:grpSpPr>
          <a:xfrm>
            <a:off x="-27142" y="2174496"/>
            <a:ext cx="11917666" cy="1905295"/>
            <a:chOff x="0" y="0"/>
            <a:chExt cx="11917664" cy="1905293"/>
          </a:xfrm>
        </p:grpSpPr>
        <p:sp>
          <p:nvSpPr>
            <p:cNvPr id="6045" name="Oval 16"/>
            <p:cNvSpPr/>
            <p:nvPr/>
          </p:nvSpPr>
          <p:spPr>
            <a:xfrm>
              <a:off x="-1" y="0"/>
              <a:ext cx="11917666" cy="1905294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32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046" name="TextBox 23"/>
            <p:cNvSpPr txBox="1"/>
            <p:nvPr/>
          </p:nvSpPr>
          <p:spPr>
            <a:xfrm>
              <a:off x="3963730" y="262423"/>
              <a:ext cx="3991864" cy="1056641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32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Abstract Specification</a:t>
              </a:r>
            </a:p>
          </p:txBody>
        </p:sp>
      </p:grpSp>
      <p:pic>
        <p:nvPicPr>
          <p:cNvPr id="26" name="Picture 6" descr="Gitea hosting, managed Gitea as a Service - Stellar Hosted">
            <a:extLst>
              <a:ext uri="{FF2B5EF4-FFF2-40B4-BE49-F238E27FC236}">
                <a16:creationId xmlns:a16="http://schemas.microsoft.com/office/drawing/2014/main" id="{8D832BEC-0572-D342-9778-5462D33F2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23" b="37402"/>
          <a:stretch/>
        </p:blipFill>
        <p:spPr bwMode="auto">
          <a:xfrm>
            <a:off x="342055" y="4653422"/>
            <a:ext cx="2022236" cy="52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Google Shape;636;p68" descr="Google Shape;636;p68">
            <a:extLst>
              <a:ext uri="{FF2B5EF4-FFF2-40B4-BE49-F238E27FC236}">
                <a16:creationId xmlns:a16="http://schemas.microsoft.com/office/drawing/2014/main" id="{723428BB-82D6-8C44-B9D5-3496D26BF25C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r="81646"/>
          <a:stretch>
            <a:fillRect/>
          </a:stretch>
        </p:blipFill>
        <p:spPr>
          <a:xfrm>
            <a:off x="8722509" y="5741928"/>
            <a:ext cx="653245" cy="5773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icture 8" descr="Introducing Istio to a production cluster | by Nick Joyce | Real Kinetic  Blog">
            <a:extLst>
              <a:ext uri="{FF2B5EF4-FFF2-40B4-BE49-F238E27FC236}">
                <a16:creationId xmlns:a16="http://schemas.microsoft.com/office/drawing/2014/main" id="{B1DF7CA3-D517-754B-94B6-A94040DCF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733" y="5712163"/>
            <a:ext cx="1119784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9" name="Picture 8" descr="Picture 8"/>
          <p:cNvPicPr>
            <a:picLocks noChangeAspect="1"/>
          </p:cNvPicPr>
          <p:nvPr/>
        </p:nvPicPr>
        <p:blipFill>
          <a:blip r:embed="rId2"/>
          <a:srcRect l="10539" t="7715" r="10364" b="10074"/>
          <a:stretch>
            <a:fillRect/>
          </a:stretch>
        </p:blipFill>
        <p:spPr>
          <a:xfrm>
            <a:off x="3755570" y="2115062"/>
            <a:ext cx="4690182" cy="2147190"/>
          </a:xfrm>
          <a:prstGeom prst="rect">
            <a:avLst/>
          </a:prstGeom>
          <a:ln w="12700">
            <a:miter lim="400000"/>
          </a:ln>
          <a:effectLst>
            <a:reflection endPos="40000" dir="5400000" sy="-100000" algn="bl" rotWithShape="0"/>
          </a:effectLst>
        </p:spPr>
      </p:pic>
      <p:pic>
        <p:nvPicPr>
          <p:cNvPr id="6050" name="Google Shape;623;p68" descr="Google Shape;623;p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3906" y="3701207"/>
            <a:ext cx="715866" cy="600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1" name="Google Shape;634;p68" descr="Google Shape;634;p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164" y="1123582"/>
            <a:ext cx="433091" cy="431455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2" name="Google Shape;636;p68" descr="Google Shape;636;p68"/>
          <p:cNvPicPr>
            <a:picLocks noChangeAspect="1"/>
          </p:cNvPicPr>
          <p:nvPr/>
        </p:nvPicPr>
        <p:blipFill>
          <a:blip r:embed="rId5"/>
          <a:srcRect r="81646"/>
          <a:stretch>
            <a:fillRect/>
          </a:stretch>
        </p:blipFill>
        <p:spPr>
          <a:xfrm>
            <a:off x="10510373" y="3712940"/>
            <a:ext cx="653245" cy="577394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3" name="Google Shape;639;p68" descr="Google Shape;639;p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113" y="2734699"/>
            <a:ext cx="997503" cy="391593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4" name="Google Shape;640;p68" descr="Google Shape;640;p6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7151" y="1118536"/>
            <a:ext cx="447095" cy="4453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5" name="Google Shape;641;p68" descr="Google Shape;641;p6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4916" y="1117407"/>
            <a:ext cx="447092" cy="445368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6" name="Google Shape;642;p68" descr="Google Shape;642;p6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30403" y="1117406"/>
            <a:ext cx="433106" cy="4453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7" name="Picture 8" descr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5897" y="3230145"/>
            <a:ext cx="1057937" cy="351820"/>
          </a:xfrm>
          <a:prstGeom prst="rect">
            <a:avLst/>
          </a:prstGeom>
          <a:ln w="12700">
            <a:miter lim="400000"/>
          </a:ln>
        </p:spPr>
      </p:pic>
      <p:sp>
        <p:nvSpPr>
          <p:cNvPr id="6058" name="Title 1"/>
          <p:cNvSpPr txBox="1"/>
          <p:nvPr/>
        </p:nvSpPr>
        <p:spPr>
          <a:xfrm>
            <a:off x="417980" y="448216"/>
            <a:ext cx="11360802" cy="763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algn="ctr" defTabSz="914400">
              <a:lnSpc>
                <a:spcPct val="90000"/>
              </a:lnSpc>
              <a:defRPr sz="31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Data Interoperability comes from Symmetry and Closure</a:t>
            </a:r>
          </a:p>
        </p:txBody>
      </p:sp>
      <p:pic>
        <p:nvPicPr>
          <p:cNvPr id="6059" name="Picture 33" descr="Picture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3386" y="4040427"/>
            <a:ext cx="1167218" cy="37294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0" name="Picture 1" descr="Pictur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12873" y="5511270"/>
            <a:ext cx="1971017" cy="1359443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1" name="Graphic 5" descr="Graphic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09508" y="6318162"/>
            <a:ext cx="369333" cy="369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2" name="Graphic 7" descr="Graphic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57440" y="6261813"/>
            <a:ext cx="473207" cy="473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3" name="Graphic 9" descr="Graphic 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8910741" y="6425462"/>
            <a:ext cx="369333" cy="369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4" name="Graphic 11" descr="Graphic 1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07130" y="6426608"/>
            <a:ext cx="369333" cy="369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5" name="Graphic 13" descr="Graphic 1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32711" y="6409783"/>
            <a:ext cx="369334" cy="369334"/>
          </a:xfrm>
          <a:prstGeom prst="rect">
            <a:avLst/>
          </a:prstGeom>
          <a:ln w="12700">
            <a:miter lim="400000"/>
          </a:ln>
        </p:spPr>
      </p:pic>
      <p:sp>
        <p:nvSpPr>
          <p:cNvPr id="6066" name="TextBox 14"/>
          <p:cNvSpPr txBox="1"/>
          <p:nvPr/>
        </p:nvSpPr>
        <p:spPr>
          <a:xfrm>
            <a:off x="9340217" y="5698063"/>
            <a:ext cx="1705011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Various IoT and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Social networks</a:t>
            </a:r>
          </a:p>
        </p:txBody>
      </p:sp>
      <p:pic>
        <p:nvPicPr>
          <p:cNvPr id="6067" name="Graphic 16" descr="Graphic 1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204112" y="6361436"/>
            <a:ext cx="433360" cy="433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8" name="Graphic 18" descr="Graphic 1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37471" y="6344394"/>
            <a:ext cx="487018" cy="487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9" name="Graphic 21" descr="Graphic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957702" y="6292970"/>
            <a:ext cx="410894" cy="410894"/>
          </a:xfrm>
          <a:prstGeom prst="rect">
            <a:avLst/>
          </a:prstGeom>
          <a:ln w="12700">
            <a:miter lim="400000"/>
          </a:ln>
        </p:spPr>
      </p:pic>
      <p:pic>
        <p:nvPicPr>
          <p:cNvPr id="6070" name="Graphic 23" descr="Graphic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74229" y="6261813"/>
            <a:ext cx="473207" cy="473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6071" name="Picture 2" descr="Picture 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1571" y="6084546"/>
            <a:ext cx="1156397" cy="650474"/>
          </a:xfrm>
          <a:prstGeom prst="rect">
            <a:avLst/>
          </a:prstGeom>
          <a:ln w="12700">
            <a:miter lim="400000"/>
          </a:ln>
        </p:spPr>
      </p:pic>
      <p:pic>
        <p:nvPicPr>
          <p:cNvPr id="6072" name="Picture 2" descr="Picture 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201227" y="6011400"/>
            <a:ext cx="768545" cy="768545"/>
          </a:xfrm>
          <a:prstGeom prst="rect">
            <a:avLst/>
          </a:prstGeom>
          <a:ln w="12700">
            <a:miter lim="400000"/>
          </a:ln>
        </p:spPr>
      </p:pic>
      <p:sp>
        <p:nvSpPr>
          <p:cNvPr id="6073" name="TextBox 38"/>
          <p:cNvSpPr txBox="1"/>
          <p:nvPr/>
        </p:nvSpPr>
        <p:spPr>
          <a:xfrm>
            <a:off x="4519926" y="4669705"/>
            <a:ext cx="3344824" cy="923330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Data Content to be presented in </a:t>
            </a:r>
          </a:p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Concrete devices/terminals</a:t>
            </a:r>
            <a:endParaRPr lang="en-US" dirty="0"/>
          </a:p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lang="en-TW" dirty="0"/>
              <a:t>(Data Plane)</a:t>
            </a:r>
            <a:endParaRPr dirty="0"/>
          </a:p>
        </p:txBody>
      </p:sp>
      <p:sp>
        <p:nvSpPr>
          <p:cNvPr id="6074" name="TextBox 39"/>
          <p:cNvSpPr txBox="1"/>
          <p:nvPr/>
        </p:nvSpPr>
        <p:spPr>
          <a:xfrm>
            <a:off x="5044025" y="2592379"/>
            <a:ext cx="2035379" cy="1477328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pPr algn="ctr"/>
            <a:r>
              <a:rPr dirty="0"/>
              <a:t>Industrial Scale Data Inter-operability Standards</a:t>
            </a:r>
            <a:endParaRPr lang="en-US" dirty="0"/>
          </a:p>
          <a:p>
            <a:pPr algn="ctr"/>
            <a:r>
              <a:rPr lang="en-TW" dirty="0"/>
              <a:t>(Control Plane)</a:t>
            </a:r>
            <a:endParaRPr dirty="0"/>
          </a:p>
        </p:txBody>
      </p:sp>
      <p:sp>
        <p:nvSpPr>
          <p:cNvPr id="6075" name="TextBox 2"/>
          <p:cNvSpPr txBox="1"/>
          <p:nvPr/>
        </p:nvSpPr>
        <p:spPr>
          <a:xfrm>
            <a:off x="103461" y="4508632"/>
            <a:ext cx="187009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File Namespaces</a:t>
            </a:r>
          </a:p>
        </p:txBody>
      </p:sp>
      <p:sp>
        <p:nvSpPr>
          <p:cNvPr id="6076" name="TextBox 40"/>
          <p:cNvSpPr txBox="1"/>
          <p:nvPr/>
        </p:nvSpPr>
        <p:spPr>
          <a:xfrm>
            <a:off x="10097415" y="4323211"/>
            <a:ext cx="226400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dirty="0"/>
              <a:t>Service Namespaces</a:t>
            </a:r>
          </a:p>
        </p:txBody>
      </p:sp>
      <p:sp>
        <p:nvSpPr>
          <p:cNvPr id="6077" name="TextBox 41"/>
          <p:cNvSpPr txBox="1"/>
          <p:nvPr/>
        </p:nvSpPr>
        <p:spPr>
          <a:xfrm>
            <a:off x="7601223" y="1827348"/>
            <a:ext cx="245499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Encoding Namespaces</a:t>
            </a:r>
          </a:p>
        </p:txBody>
      </p:sp>
      <p:sp>
        <p:nvSpPr>
          <p:cNvPr id="6078" name="TextBox 4"/>
          <p:cNvSpPr txBox="1"/>
          <p:nvPr/>
        </p:nvSpPr>
        <p:spPr>
          <a:xfrm>
            <a:off x="5122376" y="1039385"/>
            <a:ext cx="2126524" cy="1145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Precision</a:t>
            </a:r>
            <a:r>
              <a:rPr b="0"/>
              <a:t> 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sz="13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Users will see data in formats that are suitable for making decisions in human-friendly interfaces.</a:t>
            </a:r>
          </a:p>
        </p:txBody>
      </p:sp>
      <p:sp>
        <p:nvSpPr>
          <p:cNvPr id="6079" name="TextBox 10"/>
          <p:cNvSpPr txBox="1"/>
          <p:nvPr/>
        </p:nvSpPr>
        <p:spPr>
          <a:xfrm>
            <a:off x="1718498" y="3788376"/>
            <a:ext cx="1942322" cy="162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Soundness</a:t>
            </a:r>
            <a:r>
              <a:rPr b="0"/>
              <a:t> 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Data security and trust-worthiness is ensure through version control and distributed witnessing mechanisms. </a:t>
            </a:r>
          </a:p>
        </p:txBody>
      </p:sp>
      <p:sp>
        <p:nvSpPr>
          <p:cNvPr id="6080" name="TextBox 12"/>
          <p:cNvSpPr txBox="1"/>
          <p:nvPr/>
        </p:nvSpPr>
        <p:spPr>
          <a:xfrm>
            <a:off x="8313800" y="3797159"/>
            <a:ext cx="1874368" cy="162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Terminability</a:t>
            </a:r>
            <a:endParaRPr dirty="0"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Deploy appropriate amount of computing resources to ensure that decision processes can terminate in time.</a:t>
            </a:r>
          </a:p>
        </p:txBody>
      </p:sp>
      <p:pic>
        <p:nvPicPr>
          <p:cNvPr id="6081" name="Picture 4" descr="Picture 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374424" y="1090372"/>
            <a:ext cx="907087" cy="803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6082" name="Picture 6" descr="Picture 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245095" y="1039244"/>
            <a:ext cx="1331292" cy="887528"/>
          </a:xfrm>
          <a:prstGeom prst="rect">
            <a:avLst/>
          </a:prstGeom>
          <a:ln w="12700">
            <a:miter lim="400000"/>
          </a:ln>
        </p:spPr>
      </p:pic>
      <p:pic>
        <p:nvPicPr>
          <p:cNvPr id="6083" name="Picture 2" descr="Picture 2">
            <a:hlinkClick r:id="rId26"/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46161" y="5389619"/>
            <a:ext cx="1167218" cy="766009"/>
          </a:xfrm>
          <a:prstGeom prst="rect">
            <a:avLst/>
          </a:prstGeom>
          <a:ln w="12700">
            <a:miter lim="400000"/>
          </a:ln>
        </p:spPr>
      </p:pic>
      <p:sp>
        <p:nvSpPr>
          <p:cNvPr id="6084" name="TextBox 57"/>
          <p:cNvSpPr txBox="1"/>
          <p:nvPr/>
        </p:nvSpPr>
        <p:spPr>
          <a:xfrm>
            <a:off x="2961219" y="1579135"/>
            <a:ext cx="203563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Page Namespaces</a:t>
            </a:r>
          </a:p>
        </p:txBody>
      </p:sp>
      <p:pic>
        <p:nvPicPr>
          <p:cNvPr id="6085" name="Picture 33" descr="Picture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15025" y="4684444"/>
            <a:ext cx="1167218" cy="3729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0" name="Picture 6" descr="Gitea hosting, managed Gitea as a Service - Stellar Hosted">
            <a:extLst>
              <a:ext uri="{FF2B5EF4-FFF2-40B4-BE49-F238E27FC236}">
                <a16:creationId xmlns:a16="http://schemas.microsoft.com/office/drawing/2014/main" id="{6C1B4D11-2D96-DF44-B89D-17003C009B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23" b="37402"/>
          <a:stretch/>
        </p:blipFill>
        <p:spPr bwMode="auto">
          <a:xfrm>
            <a:off x="114867" y="3649199"/>
            <a:ext cx="1075786" cy="27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troducing Istio to a production cluster | by Nick Joyce | Real Kinetic  Blog">
            <a:extLst>
              <a:ext uri="{FF2B5EF4-FFF2-40B4-BE49-F238E27FC236}">
                <a16:creationId xmlns:a16="http://schemas.microsoft.com/office/drawing/2014/main" id="{5DB7C07A-2BB1-A74C-9A9C-9AC450D77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3726" y="3055859"/>
            <a:ext cx="1119784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7" name="Title 1"/>
          <p:cNvSpPr txBox="1">
            <a:spLocks noGrp="1"/>
          </p:cNvSpPr>
          <p:nvPr>
            <p:ph type="title"/>
          </p:nvPr>
        </p:nvSpPr>
        <p:spPr>
          <a:xfrm>
            <a:off x="415761" y="447051"/>
            <a:ext cx="11365239" cy="763601"/>
          </a:xfrm>
          <a:prstGeom prst="rect">
            <a:avLst/>
          </a:prstGeom>
        </p:spPr>
        <p:txBody>
          <a:bodyPr/>
          <a:lstStyle/>
          <a:p>
            <a:pPr algn="ctr" defTabSz="777240">
              <a:defRPr sz="238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Representable </a:t>
            </a:r>
            <a:r>
              <a:rPr dirty="0" err="1"/>
              <a:t>Functor：A</a:t>
            </a:r>
            <a:r>
              <a:rPr dirty="0"/>
              <a:t> mathematical instrument to set up Namespaces</a:t>
            </a:r>
            <a:br>
              <a:rPr dirty="0"/>
            </a:br>
            <a:r>
              <a:rPr sz="1360" u="sng" dirty="0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wikipedia: Representable Functor</a:t>
            </a:r>
          </a:p>
        </p:txBody>
      </p:sp>
      <p:sp>
        <p:nvSpPr>
          <p:cNvPr id="6088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76" y="6310165"/>
            <a:ext cx="350035" cy="3397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 fontScale="92500" lnSpcReduction="10000"/>
          </a:bodyPr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6089" name="TextBox 10"/>
          <p:cNvSpPr txBox="1"/>
          <p:nvPr/>
        </p:nvSpPr>
        <p:spPr>
          <a:xfrm>
            <a:off x="1096008" y="1569189"/>
            <a:ext cx="10675105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Functor is the formal </a:t>
            </a:r>
            <a:r>
              <a:rPr>
                <a:solidFill>
                  <a:srgbClr val="FF0000"/>
                </a:solidFill>
              </a:rPr>
              <a:t>instrument</a:t>
            </a:r>
            <a:r>
              <a:t> to map </a:t>
            </a:r>
            <a:r>
              <a:rPr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multiple data types</a:t>
            </a:r>
          </a:p>
        </p:txBody>
      </p:sp>
      <p:sp>
        <p:nvSpPr>
          <p:cNvPr id="6090" name="TextBox 7"/>
          <p:cNvSpPr txBox="1"/>
          <p:nvPr/>
        </p:nvSpPr>
        <p:spPr>
          <a:xfrm>
            <a:off x="4168284" y="6593312"/>
            <a:ext cx="4257506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9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Please read 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4" action="ppaction://hlinksldjump"/>
              </a:rPr>
              <a:t>A General Theory of Natural Equivalence</a:t>
            </a:r>
            <a:r>
              <a:t> to learn more about 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5"/>
              </a:rPr>
              <a:t>Functor</a:t>
            </a:r>
          </a:p>
        </p:txBody>
      </p:sp>
      <p:sp>
        <p:nvSpPr>
          <p:cNvPr id="6091" name="TextBox 4"/>
          <p:cNvSpPr txBox="1"/>
          <p:nvPr/>
        </p:nvSpPr>
        <p:spPr>
          <a:xfrm>
            <a:off x="1564685" y="2218875"/>
            <a:ext cx="9464704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300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All Inter-domain </a:t>
            </a:r>
            <a:r>
              <a:rPr>
                <a:solidFill>
                  <a:srgbClr val="000000"/>
                </a:solidFill>
              </a:rPr>
              <a:t>semantics can be translated through the </a:t>
            </a:r>
            <a:r>
              <a:t>Set Category.</a:t>
            </a:r>
          </a:p>
        </p:txBody>
      </p:sp>
      <p:sp>
        <p:nvSpPr>
          <p:cNvPr id="6092" name="TextBox 12"/>
          <p:cNvSpPr txBox="1"/>
          <p:nvPr/>
        </p:nvSpPr>
        <p:spPr>
          <a:xfrm>
            <a:off x="2303012" y="6090225"/>
            <a:ext cx="8261097" cy="445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AoS uses Functor to define </a:t>
            </a:r>
            <a:r>
              <a:rPr>
                <a:latin typeface="Academy Engraved LET Plain:1.0"/>
                <a:ea typeface="Academy Engraved LET Plain:1.0"/>
                <a:cs typeface="Academy Engraved LET Plain:1.0"/>
                <a:sym typeface="Academy Engraved LET Plain:1.0"/>
              </a:rPr>
              <a:t>DSL</a:t>
            </a:r>
            <a:r>
              <a:t>, that can converge on a small set of </a:t>
            </a:r>
            <a:r>
              <a:rPr>
                <a:solidFill>
                  <a:srgbClr val="FF0000"/>
                </a:solidFill>
              </a:rPr>
              <a:t>data types</a:t>
            </a:r>
            <a:r>
              <a:t>。</a:t>
            </a:r>
          </a:p>
        </p:txBody>
      </p:sp>
      <p:grpSp>
        <p:nvGrpSpPr>
          <p:cNvPr id="6095" name="Oval 15"/>
          <p:cNvGrpSpPr/>
          <p:nvPr/>
        </p:nvGrpSpPr>
        <p:grpSpPr>
          <a:xfrm>
            <a:off x="7281785" y="4592292"/>
            <a:ext cx="1772233" cy="1028783"/>
            <a:chOff x="0" y="0"/>
            <a:chExt cx="1772231" cy="1028781"/>
          </a:xfrm>
        </p:grpSpPr>
        <p:sp>
          <p:nvSpPr>
            <p:cNvPr id="6093" name="Oval"/>
            <p:cNvSpPr/>
            <p:nvPr/>
          </p:nvSpPr>
          <p:spPr>
            <a:xfrm>
              <a:off x="0" y="0"/>
              <a:ext cx="1772232" cy="1028782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6094" name="Specify Abstract Goals"/>
            <p:cNvSpPr txBox="1"/>
            <p:nvPr/>
          </p:nvSpPr>
          <p:spPr>
            <a:xfrm>
              <a:off x="324307" y="49570"/>
              <a:ext cx="1123618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Specify Abstract Goals</a:t>
              </a:r>
            </a:p>
          </p:txBody>
        </p:sp>
      </p:grpSp>
      <p:grpSp>
        <p:nvGrpSpPr>
          <p:cNvPr id="6098" name="Oval 16"/>
          <p:cNvGrpSpPr/>
          <p:nvPr/>
        </p:nvGrpSpPr>
        <p:grpSpPr>
          <a:xfrm>
            <a:off x="5212265" y="2888098"/>
            <a:ext cx="1772233" cy="609311"/>
            <a:chOff x="0" y="0"/>
            <a:chExt cx="1772231" cy="609309"/>
          </a:xfrm>
        </p:grpSpPr>
        <p:sp>
          <p:nvSpPr>
            <p:cNvPr id="6096" name="Oval"/>
            <p:cNvSpPr/>
            <p:nvPr/>
          </p:nvSpPr>
          <p:spPr>
            <a:xfrm>
              <a:off x="0" y="0"/>
              <a:ext cx="1772232" cy="609310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6097" name="Verifying safety and liveness"/>
            <p:cNvSpPr/>
            <p:nvPr/>
          </p:nvSpPr>
          <p:spPr>
            <a:xfrm>
              <a:off x="324307" y="304654"/>
              <a:ext cx="112361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Verifying safety and liveness</a:t>
              </a:r>
            </a:p>
          </p:txBody>
        </p:sp>
      </p:grpSp>
      <p:grpSp>
        <p:nvGrpSpPr>
          <p:cNvPr id="6101" name="Rectangle 21"/>
          <p:cNvGrpSpPr/>
          <p:nvPr/>
        </p:nvGrpSpPr>
        <p:grpSpPr>
          <a:xfrm>
            <a:off x="46808" y="4635998"/>
            <a:ext cx="2333857" cy="716197"/>
            <a:chOff x="0" y="0"/>
            <a:chExt cx="2333855" cy="716196"/>
          </a:xfrm>
        </p:grpSpPr>
        <p:sp>
          <p:nvSpPr>
            <p:cNvPr id="6099" name="Rectangle"/>
            <p:cNvSpPr/>
            <p:nvPr/>
          </p:nvSpPr>
          <p:spPr>
            <a:xfrm>
              <a:off x="0" y="0"/>
              <a:ext cx="2333856" cy="716197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000000"/>
                  </a:solidFill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endParaRPr/>
            </a:p>
          </p:txBody>
        </p:sp>
        <p:sp>
          <p:nvSpPr>
            <p:cNvPr id="6100" name="Text"/>
            <p:cNvSpPr/>
            <p:nvPr/>
          </p:nvSpPr>
          <p:spPr>
            <a:xfrm>
              <a:off x="64769" y="358097"/>
              <a:ext cx="220431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800">
                  <a:solidFill>
                    <a:srgbClr val="000000"/>
                  </a:solidFill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endParaRPr/>
            </a:p>
          </p:txBody>
        </p:sp>
      </p:grpSp>
      <p:grpSp>
        <p:nvGrpSpPr>
          <p:cNvPr id="6104" name="Rectangle 31"/>
          <p:cNvGrpSpPr/>
          <p:nvPr/>
        </p:nvGrpSpPr>
        <p:grpSpPr>
          <a:xfrm>
            <a:off x="199208" y="4788398"/>
            <a:ext cx="2333857" cy="716197"/>
            <a:chOff x="0" y="0"/>
            <a:chExt cx="2333855" cy="716196"/>
          </a:xfrm>
        </p:grpSpPr>
        <p:sp>
          <p:nvSpPr>
            <p:cNvPr id="6102" name="Rectangle"/>
            <p:cNvSpPr/>
            <p:nvPr/>
          </p:nvSpPr>
          <p:spPr>
            <a:xfrm>
              <a:off x="0" y="0"/>
              <a:ext cx="2333856" cy="716197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000000"/>
                  </a:solidFill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endParaRPr/>
            </a:p>
          </p:txBody>
        </p:sp>
        <p:sp>
          <p:nvSpPr>
            <p:cNvPr id="6103" name="Text"/>
            <p:cNvSpPr/>
            <p:nvPr/>
          </p:nvSpPr>
          <p:spPr>
            <a:xfrm>
              <a:off x="64769" y="358097"/>
              <a:ext cx="220431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800">
                  <a:solidFill>
                    <a:srgbClr val="000000"/>
                  </a:solidFill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endParaRPr/>
            </a:p>
          </p:txBody>
        </p:sp>
      </p:grpSp>
      <p:grpSp>
        <p:nvGrpSpPr>
          <p:cNvPr id="6107" name="Rectangle 32"/>
          <p:cNvGrpSpPr/>
          <p:nvPr/>
        </p:nvGrpSpPr>
        <p:grpSpPr>
          <a:xfrm>
            <a:off x="351608" y="4940798"/>
            <a:ext cx="2333856" cy="716197"/>
            <a:chOff x="0" y="0"/>
            <a:chExt cx="2333855" cy="716196"/>
          </a:xfrm>
        </p:grpSpPr>
        <p:sp>
          <p:nvSpPr>
            <p:cNvPr id="6105" name="Rectangle"/>
            <p:cNvSpPr/>
            <p:nvPr/>
          </p:nvSpPr>
          <p:spPr>
            <a:xfrm>
              <a:off x="0" y="0"/>
              <a:ext cx="2333856" cy="716197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000000"/>
                  </a:solidFill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endParaRPr/>
            </a:p>
          </p:txBody>
        </p:sp>
        <p:sp>
          <p:nvSpPr>
            <p:cNvPr id="6106" name="Domain Specific Data"/>
            <p:cNvSpPr/>
            <p:nvPr/>
          </p:nvSpPr>
          <p:spPr>
            <a:xfrm>
              <a:off x="64769" y="358097"/>
              <a:ext cx="220431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7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pPr>
                <a:defRPr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r>
                <a:rPr>
                  <a:latin typeface="STXinwei"/>
                  <a:ea typeface="STXinwei"/>
                  <a:cs typeface="STXinwei"/>
                  <a:sym typeface="STXinwei"/>
                </a:rPr>
                <a:t>Domain Specific Data</a:t>
              </a:r>
            </a:p>
          </p:txBody>
        </p:sp>
      </p:grpSp>
      <p:grpSp>
        <p:nvGrpSpPr>
          <p:cNvPr id="6117" name="Group 2"/>
          <p:cNvGrpSpPr/>
          <p:nvPr/>
        </p:nvGrpSpPr>
        <p:grpSpPr>
          <a:xfrm>
            <a:off x="9506053" y="4600078"/>
            <a:ext cx="2638656" cy="1020997"/>
            <a:chOff x="0" y="0"/>
            <a:chExt cx="2638655" cy="1020996"/>
          </a:xfrm>
        </p:grpSpPr>
        <p:grpSp>
          <p:nvGrpSpPr>
            <p:cNvPr id="6110" name="Rectangle 22"/>
            <p:cNvGrpSpPr/>
            <p:nvPr/>
          </p:nvGrpSpPr>
          <p:grpSpPr>
            <a:xfrm>
              <a:off x="0" y="0"/>
              <a:ext cx="2333856" cy="716197"/>
              <a:chOff x="0" y="0"/>
              <a:chExt cx="2333855" cy="716196"/>
            </a:xfrm>
          </p:grpSpPr>
          <p:sp>
            <p:nvSpPr>
              <p:cNvPr id="6108" name="Rectangle"/>
              <p:cNvSpPr/>
              <p:nvPr/>
            </p:nvSpPr>
            <p:spPr>
              <a:xfrm>
                <a:off x="0" y="0"/>
                <a:ext cx="2333856" cy="716197"/>
              </a:xfrm>
              <a:prstGeom prst="rect">
                <a:avLst/>
              </a:prstGeom>
              <a:solidFill>
                <a:srgbClr val="FFFFFF"/>
              </a:solidFill>
              <a:ln w="38100" cap="flat">
                <a:solidFill>
                  <a:srgbClr val="00B05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600">
                    <a:solidFill>
                      <a:srgbClr val="000000"/>
                    </a:solidFill>
                    <a:latin typeface="Academy Engraved LET Plain:1.0"/>
                    <a:ea typeface="Academy Engraved LET Plain:1.0"/>
                    <a:cs typeface="Academy Engraved LET Plain:1.0"/>
                    <a:sym typeface="Academy Engraved LET Plain:1.0"/>
                  </a:defRPr>
                </a:pPr>
                <a:endParaRPr/>
              </a:p>
            </p:txBody>
          </p:sp>
          <p:sp>
            <p:nvSpPr>
              <p:cNvPr id="6109" name="Text"/>
              <p:cNvSpPr/>
              <p:nvPr/>
            </p:nvSpPr>
            <p:spPr>
              <a:xfrm>
                <a:off x="64769" y="358097"/>
                <a:ext cx="2204317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2800">
                    <a:solidFill>
                      <a:srgbClr val="000000"/>
                    </a:solidFill>
                    <a:latin typeface="Academy Engraved LET Plain:1.0"/>
                    <a:ea typeface="Academy Engraved LET Plain:1.0"/>
                    <a:cs typeface="Academy Engraved LET Plain:1.0"/>
                    <a:sym typeface="Academy Engraved LET Plain:1.0"/>
                  </a:defRPr>
                </a:pPr>
                <a:endParaRPr/>
              </a:p>
            </p:txBody>
          </p:sp>
        </p:grpSp>
        <p:grpSp>
          <p:nvGrpSpPr>
            <p:cNvPr id="6113" name="Rectangle 33"/>
            <p:cNvGrpSpPr/>
            <p:nvPr/>
          </p:nvGrpSpPr>
          <p:grpSpPr>
            <a:xfrm>
              <a:off x="152400" y="152400"/>
              <a:ext cx="2333856" cy="716197"/>
              <a:chOff x="0" y="0"/>
              <a:chExt cx="2333855" cy="716196"/>
            </a:xfrm>
          </p:grpSpPr>
          <p:sp>
            <p:nvSpPr>
              <p:cNvPr id="6111" name="Rectangle"/>
              <p:cNvSpPr/>
              <p:nvPr/>
            </p:nvSpPr>
            <p:spPr>
              <a:xfrm>
                <a:off x="0" y="0"/>
                <a:ext cx="2333856" cy="716197"/>
              </a:xfrm>
              <a:prstGeom prst="rect">
                <a:avLst/>
              </a:prstGeom>
              <a:solidFill>
                <a:srgbClr val="FFFFFF"/>
              </a:solidFill>
              <a:ln w="38100" cap="flat">
                <a:solidFill>
                  <a:srgbClr val="00B05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600">
                    <a:solidFill>
                      <a:srgbClr val="000000"/>
                    </a:solidFill>
                    <a:latin typeface="Academy Engraved LET Plain:1.0"/>
                    <a:ea typeface="Academy Engraved LET Plain:1.0"/>
                    <a:cs typeface="Academy Engraved LET Plain:1.0"/>
                    <a:sym typeface="Academy Engraved LET Plain:1.0"/>
                  </a:defRPr>
                </a:pPr>
                <a:endParaRPr/>
              </a:p>
            </p:txBody>
          </p:sp>
          <p:sp>
            <p:nvSpPr>
              <p:cNvPr id="6112" name="Text"/>
              <p:cNvSpPr/>
              <p:nvPr/>
            </p:nvSpPr>
            <p:spPr>
              <a:xfrm>
                <a:off x="64769" y="358097"/>
                <a:ext cx="2204317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2800">
                    <a:solidFill>
                      <a:srgbClr val="000000"/>
                    </a:solidFill>
                    <a:latin typeface="Academy Engraved LET Plain:1.0"/>
                    <a:ea typeface="Academy Engraved LET Plain:1.0"/>
                    <a:cs typeface="Academy Engraved LET Plain:1.0"/>
                    <a:sym typeface="Academy Engraved LET Plain:1.0"/>
                  </a:defRPr>
                </a:pPr>
                <a:endParaRPr/>
              </a:p>
            </p:txBody>
          </p:sp>
        </p:grpSp>
        <p:grpSp>
          <p:nvGrpSpPr>
            <p:cNvPr id="6116" name="Rectangle 34"/>
            <p:cNvGrpSpPr/>
            <p:nvPr/>
          </p:nvGrpSpPr>
          <p:grpSpPr>
            <a:xfrm>
              <a:off x="304800" y="304800"/>
              <a:ext cx="2333856" cy="716197"/>
              <a:chOff x="0" y="0"/>
              <a:chExt cx="2333855" cy="716196"/>
            </a:xfrm>
          </p:grpSpPr>
          <p:sp>
            <p:nvSpPr>
              <p:cNvPr id="6114" name="Rectangle"/>
              <p:cNvSpPr/>
              <p:nvPr/>
            </p:nvSpPr>
            <p:spPr>
              <a:xfrm>
                <a:off x="0" y="0"/>
                <a:ext cx="2333856" cy="716197"/>
              </a:xfrm>
              <a:prstGeom prst="rect">
                <a:avLst/>
              </a:prstGeom>
              <a:solidFill>
                <a:srgbClr val="FFFFFF"/>
              </a:solidFill>
              <a:ln w="38100" cap="flat">
                <a:solidFill>
                  <a:srgbClr val="00B05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600">
                    <a:solidFill>
                      <a:srgbClr val="000000"/>
                    </a:solidFill>
                    <a:latin typeface="Academy Engraved LET Plain:1.0"/>
                    <a:ea typeface="Academy Engraved LET Plain:1.0"/>
                    <a:cs typeface="Academy Engraved LET Plain:1.0"/>
                    <a:sym typeface="Academy Engraved LET Plain:1.0"/>
                  </a:defRPr>
                </a:pPr>
                <a:endParaRPr/>
              </a:p>
            </p:txBody>
          </p:sp>
          <p:sp>
            <p:nvSpPr>
              <p:cNvPr id="6115" name="Project Goals"/>
              <p:cNvSpPr/>
              <p:nvPr/>
            </p:nvSpPr>
            <p:spPr>
              <a:xfrm>
                <a:off x="64769" y="358097"/>
                <a:ext cx="2204317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400">
                    <a:solidFill>
                      <a:srgbClr val="000000"/>
                    </a:solidFill>
                    <a:latin typeface="STXinwei"/>
                    <a:ea typeface="STXinwei"/>
                    <a:cs typeface="STXinwei"/>
                    <a:sym typeface="STXinwei"/>
                  </a:defRPr>
                </a:lvl1pPr>
              </a:lstStyle>
              <a:p>
                <a:pPr>
                  <a:defRPr>
                    <a:latin typeface="Academy Engraved LET Plain:1.0"/>
                    <a:ea typeface="Academy Engraved LET Plain:1.0"/>
                    <a:cs typeface="Academy Engraved LET Plain:1.0"/>
                    <a:sym typeface="Academy Engraved LET Plain:1.0"/>
                  </a:defRPr>
                </a:pPr>
                <a:r>
                  <a:rPr>
                    <a:latin typeface="STXinwei"/>
                    <a:ea typeface="STXinwei"/>
                    <a:cs typeface="STXinwei"/>
                    <a:sym typeface="STXinwei"/>
                  </a:rPr>
                  <a:t>Project Goals</a:t>
                </a:r>
              </a:p>
            </p:txBody>
          </p:sp>
        </p:grpSp>
      </p:grpSp>
      <p:grpSp>
        <p:nvGrpSpPr>
          <p:cNvPr id="6120" name="Rectangle 11"/>
          <p:cNvGrpSpPr/>
          <p:nvPr/>
        </p:nvGrpSpPr>
        <p:grpSpPr>
          <a:xfrm>
            <a:off x="4906012" y="3745025"/>
            <a:ext cx="2383772" cy="949699"/>
            <a:chOff x="0" y="0"/>
            <a:chExt cx="2383770" cy="949698"/>
          </a:xfrm>
        </p:grpSpPr>
        <p:sp>
          <p:nvSpPr>
            <p:cNvPr id="6118" name="Rectangle"/>
            <p:cNvSpPr/>
            <p:nvPr/>
          </p:nvSpPr>
          <p:spPr>
            <a:xfrm>
              <a:off x="0" y="0"/>
              <a:ext cx="2383771" cy="949699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000000"/>
                  </a:solidFill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endParaRPr/>
            </a:p>
          </p:txBody>
        </p:sp>
        <p:sp>
          <p:nvSpPr>
            <p:cNvPr id="6119" name="Algebraically closed Namespace"/>
            <p:cNvSpPr/>
            <p:nvPr/>
          </p:nvSpPr>
          <p:spPr>
            <a:xfrm>
              <a:off x="64769" y="474849"/>
              <a:ext cx="225423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000">
                  <a:solidFill>
                    <a:srgbClr val="FF0000"/>
                  </a:solidFill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r>
                <a:rPr>
                  <a:latin typeface="STXinwei"/>
                  <a:ea typeface="STXinwei"/>
                  <a:cs typeface="STXinwei"/>
                  <a:sym typeface="STXinwei"/>
                </a:rPr>
                <a:t>Algebraically closed </a:t>
              </a:r>
              <a:r>
                <a: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rPr>
                <a:t>Namespace</a:t>
              </a:r>
            </a:p>
          </p:txBody>
        </p:sp>
      </p:grpSp>
      <p:grpSp>
        <p:nvGrpSpPr>
          <p:cNvPr id="6123" name="Oval 36"/>
          <p:cNvGrpSpPr/>
          <p:nvPr/>
        </p:nvGrpSpPr>
        <p:grpSpPr>
          <a:xfrm>
            <a:off x="2917698" y="4603913"/>
            <a:ext cx="1772233" cy="1028783"/>
            <a:chOff x="0" y="0"/>
            <a:chExt cx="1772231" cy="1028781"/>
          </a:xfrm>
        </p:grpSpPr>
        <p:sp>
          <p:nvSpPr>
            <p:cNvPr id="6121" name="Oval"/>
            <p:cNvSpPr/>
            <p:nvPr/>
          </p:nvSpPr>
          <p:spPr>
            <a:xfrm>
              <a:off x="0" y="0"/>
              <a:ext cx="1772232" cy="1028782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6122" name="Validate Concrete Data"/>
            <p:cNvSpPr txBox="1"/>
            <p:nvPr/>
          </p:nvSpPr>
          <p:spPr>
            <a:xfrm>
              <a:off x="324307" y="49570"/>
              <a:ext cx="1123618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Validate Concrete Data</a:t>
              </a:r>
            </a:p>
          </p:txBody>
        </p:sp>
      </p:grpSp>
      <p:sp>
        <p:nvSpPr>
          <p:cNvPr id="6124" name="Straight Arrow Connector 8"/>
          <p:cNvSpPr/>
          <p:nvPr/>
        </p:nvSpPr>
        <p:spPr>
          <a:xfrm flipV="1">
            <a:off x="6724960" y="3408177"/>
            <a:ext cx="1" cy="321442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25" name="Straight Arrow Connector 37"/>
          <p:cNvSpPr/>
          <p:nvPr/>
        </p:nvSpPr>
        <p:spPr>
          <a:xfrm>
            <a:off x="5497847" y="3456756"/>
            <a:ext cx="1" cy="317367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26" name="Straight Arrow Connector 40"/>
          <p:cNvSpPr/>
          <p:nvPr/>
        </p:nvSpPr>
        <p:spPr>
          <a:xfrm flipH="1" flipV="1">
            <a:off x="7367155" y="4260273"/>
            <a:ext cx="366666" cy="258705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27" name="Straight Arrow Connector 41"/>
          <p:cNvSpPr/>
          <p:nvPr/>
        </p:nvSpPr>
        <p:spPr>
          <a:xfrm>
            <a:off x="6984496" y="4600078"/>
            <a:ext cx="302220" cy="260113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28" name="Straight Arrow Connector 46"/>
          <p:cNvSpPr/>
          <p:nvPr/>
        </p:nvSpPr>
        <p:spPr>
          <a:xfrm>
            <a:off x="8987259" y="5383343"/>
            <a:ext cx="364049" cy="1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29" name="Straight Arrow Connector 48"/>
          <p:cNvSpPr/>
          <p:nvPr/>
        </p:nvSpPr>
        <p:spPr>
          <a:xfrm flipH="1" flipV="1">
            <a:off x="8987259" y="4900123"/>
            <a:ext cx="364049" cy="4757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30" name="Straight Arrow Connector 52"/>
          <p:cNvSpPr/>
          <p:nvPr/>
        </p:nvSpPr>
        <p:spPr>
          <a:xfrm>
            <a:off x="2620409" y="5341854"/>
            <a:ext cx="364049" cy="1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31" name="Straight Arrow Connector 53"/>
          <p:cNvSpPr/>
          <p:nvPr/>
        </p:nvSpPr>
        <p:spPr>
          <a:xfrm flipH="1" flipV="1">
            <a:off x="2620409" y="4858634"/>
            <a:ext cx="364049" cy="4757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32" name="Straight Arrow Connector 54"/>
          <p:cNvSpPr/>
          <p:nvPr/>
        </p:nvSpPr>
        <p:spPr>
          <a:xfrm flipH="1">
            <a:off x="4658864" y="4624378"/>
            <a:ext cx="384635" cy="304801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33" name="Straight Arrow Connector 55"/>
          <p:cNvSpPr/>
          <p:nvPr/>
        </p:nvSpPr>
        <p:spPr>
          <a:xfrm flipV="1">
            <a:off x="4392641" y="4316759"/>
            <a:ext cx="423634" cy="319240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34" name="TextBox 61"/>
          <p:cNvSpPr txBox="1"/>
          <p:nvPr/>
        </p:nvSpPr>
        <p:spPr>
          <a:xfrm>
            <a:off x="7014977" y="5661814"/>
            <a:ext cx="230229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Abstract Specification</a:t>
            </a:r>
          </a:p>
        </p:txBody>
      </p:sp>
      <p:sp>
        <p:nvSpPr>
          <p:cNvPr id="6135" name="TextBox 62"/>
          <p:cNvSpPr txBox="1"/>
          <p:nvPr/>
        </p:nvSpPr>
        <p:spPr>
          <a:xfrm>
            <a:off x="2474742" y="5680455"/>
            <a:ext cx="265814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Concrete Implementation</a:t>
            </a:r>
          </a:p>
        </p:txBody>
      </p:sp>
      <p:sp>
        <p:nvSpPr>
          <p:cNvPr id="6136" name="TextBox 5"/>
          <p:cNvSpPr txBox="1"/>
          <p:nvPr/>
        </p:nvSpPr>
        <p:spPr>
          <a:xfrm>
            <a:off x="7327505" y="3781807"/>
            <a:ext cx="4132226" cy="711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All names are accountable in a well-defined </a:t>
            </a:r>
            <a:r>
              <a:rPr>
                <a:solidFill>
                  <a:srgbClr val="FF0000"/>
                </a:solidFill>
                <a:latin typeface="Academy Engraved LET Plain:1.0"/>
                <a:ea typeface="Academy Engraved LET Plain:1.0"/>
                <a:cs typeface="Academy Engraved LET Plain:1.0"/>
                <a:sym typeface="Academy Engraved LET Plain:1.0"/>
              </a:rPr>
              <a:t>Set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8" name="标题 1"/>
          <p:cNvSpPr txBox="1">
            <a:spLocks noGrp="1"/>
          </p:cNvSpPr>
          <p:nvPr>
            <p:ph type="title"/>
          </p:nvPr>
        </p:nvSpPr>
        <p:spPr>
          <a:xfrm>
            <a:off x="608380" y="270926"/>
            <a:ext cx="10980002" cy="468004"/>
          </a:xfrm>
          <a:prstGeom prst="rect">
            <a:avLst/>
          </a:prstGeom>
        </p:spPr>
        <p:txBody>
          <a:bodyPr/>
          <a:lstStyle/>
          <a:p>
            <a:pPr algn="ctr" defTabSz="378561">
              <a:defRPr sz="1079" b="1">
                <a:latin typeface="STXinwei"/>
                <a:ea typeface="STXinwei"/>
                <a:cs typeface="STXinwei"/>
                <a:sym typeface="STXinwei"/>
              </a:defRPr>
            </a:pPr>
            <a:r>
              <a:t>Contributions of AoS</a:t>
            </a:r>
            <a:br/>
            <a:r>
              <a:t>（Algebraically represent and reason about decisions across local and global system concerns）</a:t>
            </a:r>
          </a:p>
        </p:txBody>
      </p:sp>
      <p:sp>
        <p:nvSpPr>
          <p:cNvPr id="6139" name="内容占位符 2"/>
          <p:cNvSpPr txBox="1"/>
          <p:nvPr/>
        </p:nvSpPr>
        <p:spPr>
          <a:xfrm>
            <a:off x="585692" y="1097455"/>
            <a:ext cx="11096788" cy="2148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500"/>
              </a:spcBef>
              <a:buClr>
                <a:srgbClr val="990000"/>
              </a:buClr>
              <a:buSzPct val="75000"/>
              <a:buChar char="■"/>
              <a:defRPr sz="17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AoS offered an </a:t>
            </a:r>
            <a:r>
              <a:rPr>
                <a:solidFill>
                  <a:srgbClr val="FF0000"/>
                </a:solidFill>
              </a:rPr>
              <a:t>Inter-Disciplinary, Multi-Scale </a:t>
            </a:r>
            <a:r>
              <a:t>algebraic system modeling method to enable data interoperability in any abstract systems.：</a:t>
            </a: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7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Sound Method：Soundness is guaranteed by closure properties of automated model constructions</a:t>
            </a: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7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Appropriate Precisions：Define DSL according to precision requirements</a:t>
            </a: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7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Terminable Exhaustion: Every search space is bounded in finite space。</a:t>
            </a:r>
          </a:p>
        </p:txBody>
      </p:sp>
      <p:sp>
        <p:nvSpPr>
          <p:cNvPr id="6192" name="Straight Arrow Connector 4"/>
          <p:cNvSpPr/>
          <p:nvPr/>
        </p:nvSpPr>
        <p:spPr>
          <a:xfrm>
            <a:off x="7625937" y="4528701"/>
            <a:ext cx="413582" cy="647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43" name="Oval 6"/>
          <p:cNvGrpSpPr/>
          <p:nvPr/>
        </p:nvGrpSpPr>
        <p:grpSpPr>
          <a:xfrm>
            <a:off x="7445868" y="5186753"/>
            <a:ext cx="1563013" cy="566129"/>
            <a:chOff x="0" y="0"/>
            <a:chExt cx="1563012" cy="566127"/>
          </a:xfrm>
        </p:grpSpPr>
        <p:sp>
          <p:nvSpPr>
            <p:cNvPr id="6141" name="Oval"/>
            <p:cNvSpPr/>
            <p:nvPr/>
          </p:nvSpPr>
          <p:spPr>
            <a:xfrm>
              <a:off x="0" y="0"/>
              <a:ext cx="1563013" cy="566128"/>
            </a:xfrm>
            <a:prstGeom prst="ellipse">
              <a:avLst/>
            </a:prstGeom>
            <a:noFill/>
            <a:ln w="38100" cap="flat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42" name="AoS"/>
            <p:cNvSpPr/>
            <p:nvPr/>
          </p:nvSpPr>
          <p:spPr>
            <a:xfrm>
              <a:off x="293668" y="283063"/>
              <a:ext cx="97567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AoS</a:t>
              </a:r>
            </a:p>
          </p:txBody>
        </p:sp>
      </p:grpSp>
      <p:grpSp>
        <p:nvGrpSpPr>
          <p:cNvPr id="6146" name="Oval 7"/>
          <p:cNvGrpSpPr/>
          <p:nvPr/>
        </p:nvGrpSpPr>
        <p:grpSpPr>
          <a:xfrm>
            <a:off x="6664362" y="3963870"/>
            <a:ext cx="1563014" cy="566129"/>
            <a:chOff x="0" y="0"/>
            <a:chExt cx="1563012" cy="566127"/>
          </a:xfrm>
        </p:grpSpPr>
        <p:sp>
          <p:nvSpPr>
            <p:cNvPr id="6144" name="Oval"/>
            <p:cNvSpPr/>
            <p:nvPr/>
          </p:nvSpPr>
          <p:spPr>
            <a:xfrm>
              <a:off x="0" y="0"/>
              <a:ext cx="1563013" cy="566128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45" name="System Knowledge"/>
            <p:cNvSpPr/>
            <p:nvPr/>
          </p:nvSpPr>
          <p:spPr>
            <a:xfrm>
              <a:off x="280968" y="283064"/>
              <a:ext cx="100107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3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System Knowledge</a:t>
              </a:r>
            </a:p>
          </p:txBody>
        </p:sp>
      </p:grpSp>
      <p:grpSp>
        <p:nvGrpSpPr>
          <p:cNvPr id="6149" name="Oval 10"/>
          <p:cNvGrpSpPr/>
          <p:nvPr/>
        </p:nvGrpSpPr>
        <p:grpSpPr>
          <a:xfrm>
            <a:off x="8118926" y="4192930"/>
            <a:ext cx="1604175" cy="954123"/>
            <a:chOff x="0" y="0"/>
            <a:chExt cx="1604173" cy="954122"/>
          </a:xfrm>
        </p:grpSpPr>
        <p:sp>
          <p:nvSpPr>
            <p:cNvPr id="6147" name="Oval"/>
            <p:cNvSpPr/>
            <p:nvPr/>
          </p:nvSpPr>
          <p:spPr>
            <a:xfrm>
              <a:off x="0" y="186542"/>
              <a:ext cx="1604174" cy="581038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48" name="Systems Engineering"/>
            <p:cNvSpPr txBox="1"/>
            <p:nvPr/>
          </p:nvSpPr>
          <p:spPr>
            <a:xfrm>
              <a:off x="288367" y="0"/>
              <a:ext cx="1027439" cy="954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3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Systems Engineering</a:t>
              </a:r>
            </a:p>
          </p:txBody>
        </p:sp>
      </p:grpSp>
      <p:sp>
        <p:nvSpPr>
          <p:cNvPr id="6193" name="Straight Arrow Connector 13"/>
          <p:cNvSpPr/>
          <p:nvPr/>
        </p:nvSpPr>
        <p:spPr>
          <a:xfrm>
            <a:off x="8452908" y="4960511"/>
            <a:ext cx="348377" cy="2262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53" name="Oval 21"/>
          <p:cNvGrpSpPr/>
          <p:nvPr/>
        </p:nvGrpSpPr>
        <p:grpSpPr>
          <a:xfrm>
            <a:off x="7427275" y="3278099"/>
            <a:ext cx="1563013" cy="566129"/>
            <a:chOff x="0" y="42056"/>
            <a:chExt cx="1563012" cy="566127"/>
          </a:xfrm>
        </p:grpSpPr>
        <p:sp>
          <p:nvSpPr>
            <p:cNvPr id="6151" name="Oval"/>
            <p:cNvSpPr/>
            <p:nvPr/>
          </p:nvSpPr>
          <p:spPr>
            <a:xfrm>
              <a:off x="0" y="42056"/>
              <a:ext cx="1563013" cy="566128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52" name="Real System"/>
            <p:cNvSpPr/>
            <p:nvPr/>
          </p:nvSpPr>
          <p:spPr>
            <a:xfrm>
              <a:off x="280968" y="325120"/>
              <a:ext cx="100107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Real System</a:t>
              </a:r>
            </a:p>
          </p:txBody>
        </p:sp>
      </p:grpSp>
      <p:sp>
        <p:nvSpPr>
          <p:cNvPr id="6194" name="Straight Arrow Connector 22"/>
          <p:cNvSpPr/>
          <p:nvPr/>
        </p:nvSpPr>
        <p:spPr>
          <a:xfrm>
            <a:off x="7744284" y="3811071"/>
            <a:ext cx="45719" cy="167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195" name="Straight Arrow Connector 26"/>
          <p:cNvSpPr/>
          <p:nvPr/>
        </p:nvSpPr>
        <p:spPr>
          <a:xfrm>
            <a:off x="8417513" y="3886124"/>
            <a:ext cx="383772" cy="493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196" name="Straight Arrow Connector 31"/>
          <p:cNvSpPr/>
          <p:nvPr/>
        </p:nvSpPr>
        <p:spPr>
          <a:xfrm>
            <a:off x="8068204" y="4425413"/>
            <a:ext cx="214350" cy="614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59" name="Oval 46"/>
          <p:cNvGrpSpPr/>
          <p:nvPr/>
        </p:nvGrpSpPr>
        <p:grpSpPr>
          <a:xfrm>
            <a:off x="6871272" y="6086514"/>
            <a:ext cx="2712203" cy="566129"/>
            <a:chOff x="0" y="0"/>
            <a:chExt cx="2712202" cy="566127"/>
          </a:xfrm>
        </p:grpSpPr>
        <p:sp>
          <p:nvSpPr>
            <p:cNvPr id="6157" name="Oval"/>
            <p:cNvSpPr/>
            <p:nvPr/>
          </p:nvSpPr>
          <p:spPr>
            <a:xfrm>
              <a:off x="0" y="0"/>
              <a:ext cx="2712203" cy="566128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58" name="Namespaces"/>
            <p:cNvSpPr/>
            <p:nvPr/>
          </p:nvSpPr>
          <p:spPr>
            <a:xfrm>
              <a:off x="449262" y="283064"/>
              <a:ext cx="181367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AFABAB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pPr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AFABAB"/>
                  </a:solidFill>
                </a:rPr>
                <a:t>Namespaces</a:t>
              </a:r>
            </a:p>
          </p:txBody>
        </p:sp>
      </p:grpSp>
      <p:sp>
        <p:nvSpPr>
          <p:cNvPr id="6197" name="Straight Arrow Connector 47"/>
          <p:cNvSpPr/>
          <p:nvPr/>
        </p:nvSpPr>
        <p:spPr>
          <a:xfrm>
            <a:off x="8227374" y="5771746"/>
            <a:ext cx="1" cy="308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65" name="Oval 115"/>
          <p:cNvGrpSpPr/>
          <p:nvPr/>
        </p:nvGrpSpPr>
        <p:grpSpPr>
          <a:xfrm>
            <a:off x="2276252" y="4017888"/>
            <a:ext cx="1563013" cy="566129"/>
            <a:chOff x="0" y="0"/>
            <a:chExt cx="1563012" cy="566127"/>
          </a:xfrm>
        </p:grpSpPr>
        <p:sp>
          <p:nvSpPr>
            <p:cNvPr id="6163" name="Oval"/>
            <p:cNvSpPr/>
            <p:nvPr/>
          </p:nvSpPr>
          <p:spPr>
            <a:xfrm>
              <a:off x="0" y="0"/>
              <a:ext cx="1563013" cy="566128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64" name="System Knowledge"/>
            <p:cNvSpPr/>
            <p:nvPr/>
          </p:nvSpPr>
          <p:spPr>
            <a:xfrm>
              <a:off x="280968" y="283064"/>
              <a:ext cx="100107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System Knowledge</a:t>
              </a:r>
            </a:p>
          </p:txBody>
        </p:sp>
      </p:grpSp>
      <p:grpSp>
        <p:nvGrpSpPr>
          <p:cNvPr id="6168" name="Oval 116"/>
          <p:cNvGrpSpPr/>
          <p:nvPr/>
        </p:nvGrpSpPr>
        <p:grpSpPr>
          <a:xfrm>
            <a:off x="3730816" y="4479046"/>
            <a:ext cx="1563013" cy="566129"/>
            <a:chOff x="0" y="0"/>
            <a:chExt cx="1563012" cy="566127"/>
          </a:xfrm>
        </p:grpSpPr>
        <p:sp>
          <p:nvSpPr>
            <p:cNvPr id="6166" name="Oval"/>
            <p:cNvSpPr/>
            <p:nvPr/>
          </p:nvSpPr>
          <p:spPr>
            <a:xfrm>
              <a:off x="0" y="0"/>
              <a:ext cx="1563013" cy="566128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67" name="Systems Engineering"/>
            <p:cNvSpPr/>
            <p:nvPr/>
          </p:nvSpPr>
          <p:spPr>
            <a:xfrm>
              <a:off x="280968" y="283064"/>
              <a:ext cx="100107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Systems Engineering</a:t>
              </a:r>
            </a:p>
          </p:txBody>
        </p:sp>
      </p:grpSp>
      <p:grpSp>
        <p:nvGrpSpPr>
          <p:cNvPr id="6171" name="Oval 118"/>
          <p:cNvGrpSpPr/>
          <p:nvPr/>
        </p:nvGrpSpPr>
        <p:grpSpPr>
          <a:xfrm>
            <a:off x="3039165" y="3332119"/>
            <a:ext cx="1563013" cy="566129"/>
            <a:chOff x="0" y="42056"/>
            <a:chExt cx="1563012" cy="566127"/>
          </a:xfrm>
        </p:grpSpPr>
        <p:sp>
          <p:nvSpPr>
            <p:cNvPr id="6169" name="Oval"/>
            <p:cNvSpPr/>
            <p:nvPr/>
          </p:nvSpPr>
          <p:spPr>
            <a:xfrm>
              <a:off x="0" y="42056"/>
              <a:ext cx="1563013" cy="566128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70" name="Real System"/>
            <p:cNvSpPr/>
            <p:nvPr/>
          </p:nvSpPr>
          <p:spPr>
            <a:xfrm>
              <a:off x="280968" y="325120"/>
              <a:ext cx="100107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Real System</a:t>
              </a:r>
            </a:p>
          </p:txBody>
        </p:sp>
      </p:grpSp>
      <p:sp>
        <p:nvSpPr>
          <p:cNvPr id="6200" name="Straight Arrow Connector 119"/>
          <p:cNvSpPr/>
          <p:nvPr/>
        </p:nvSpPr>
        <p:spPr>
          <a:xfrm>
            <a:off x="3356149" y="3940144"/>
            <a:ext cx="103006" cy="92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201" name="Straight Arrow Connector 120"/>
          <p:cNvSpPr/>
          <p:nvPr/>
        </p:nvSpPr>
        <p:spPr>
          <a:xfrm>
            <a:off x="4016638" y="3940144"/>
            <a:ext cx="325176" cy="5392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202" name="Straight Arrow Connector 121"/>
          <p:cNvSpPr/>
          <p:nvPr/>
        </p:nvSpPr>
        <p:spPr>
          <a:xfrm>
            <a:off x="3655417" y="4490435"/>
            <a:ext cx="259543" cy="82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77" name="Oval 122"/>
          <p:cNvGrpSpPr/>
          <p:nvPr/>
        </p:nvGrpSpPr>
        <p:grpSpPr>
          <a:xfrm>
            <a:off x="2464230" y="6128367"/>
            <a:ext cx="2712206" cy="566129"/>
            <a:chOff x="0" y="42056"/>
            <a:chExt cx="2712204" cy="566127"/>
          </a:xfrm>
        </p:grpSpPr>
        <p:sp>
          <p:nvSpPr>
            <p:cNvPr id="6175" name="Oval"/>
            <p:cNvSpPr/>
            <p:nvPr/>
          </p:nvSpPr>
          <p:spPr>
            <a:xfrm>
              <a:off x="0" y="42056"/>
              <a:ext cx="2712205" cy="566128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76" name="Abstract Systems"/>
            <p:cNvSpPr/>
            <p:nvPr/>
          </p:nvSpPr>
          <p:spPr>
            <a:xfrm>
              <a:off x="449262" y="325120"/>
              <a:ext cx="181367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Abstract Systems</a:t>
              </a:r>
            </a:p>
          </p:txBody>
        </p:sp>
      </p:grpSp>
      <p:sp>
        <p:nvSpPr>
          <p:cNvPr id="6203" name="Straight Arrow Connector 124"/>
          <p:cNvSpPr/>
          <p:nvPr/>
        </p:nvSpPr>
        <p:spPr>
          <a:xfrm>
            <a:off x="3161384" y="4587744"/>
            <a:ext cx="541475" cy="1498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204" name="Straight Arrow Connector 125"/>
          <p:cNvSpPr/>
          <p:nvPr/>
        </p:nvSpPr>
        <p:spPr>
          <a:xfrm>
            <a:off x="3956740" y="5048070"/>
            <a:ext cx="435606" cy="103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82" name="Right Arrow 126"/>
          <p:cNvGrpSpPr/>
          <p:nvPr/>
        </p:nvGrpSpPr>
        <p:grpSpPr>
          <a:xfrm>
            <a:off x="5348744" y="4315121"/>
            <a:ext cx="1432430" cy="593126"/>
            <a:chOff x="0" y="0"/>
            <a:chExt cx="1432429" cy="593124"/>
          </a:xfrm>
        </p:grpSpPr>
        <p:sp>
          <p:nvSpPr>
            <p:cNvPr id="6180" name="Arrow"/>
            <p:cNvSpPr/>
            <p:nvPr/>
          </p:nvSpPr>
          <p:spPr>
            <a:xfrm>
              <a:off x="0" y="0"/>
              <a:ext cx="1432430" cy="59312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5B9BD5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81" name="Contribution"/>
            <p:cNvSpPr txBox="1"/>
            <p:nvPr/>
          </p:nvSpPr>
          <p:spPr>
            <a:xfrm>
              <a:off x="52070" y="142892"/>
              <a:ext cx="118000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Contribution</a:t>
              </a:r>
            </a:p>
          </p:txBody>
        </p:sp>
      </p:grpSp>
      <p:sp>
        <p:nvSpPr>
          <p:cNvPr id="6205" name="Straight Arrow Connector 33"/>
          <p:cNvSpPr/>
          <p:nvPr/>
        </p:nvSpPr>
        <p:spPr>
          <a:xfrm>
            <a:off x="3233454" y="4583085"/>
            <a:ext cx="408318" cy="6556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BFBFB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86" name="Oval 34"/>
          <p:cNvGrpSpPr/>
          <p:nvPr/>
        </p:nvGrpSpPr>
        <p:grpSpPr>
          <a:xfrm>
            <a:off x="3043569" y="5250048"/>
            <a:ext cx="1563013" cy="566129"/>
            <a:chOff x="0" y="0"/>
            <a:chExt cx="1563012" cy="566127"/>
          </a:xfrm>
        </p:grpSpPr>
        <p:sp>
          <p:nvSpPr>
            <p:cNvPr id="6184" name="Oval"/>
            <p:cNvSpPr/>
            <p:nvPr/>
          </p:nvSpPr>
          <p:spPr>
            <a:xfrm>
              <a:off x="0" y="0"/>
              <a:ext cx="1563013" cy="566128"/>
            </a:xfrm>
            <a:prstGeom prst="ellipse">
              <a:avLst/>
            </a:prstGeom>
            <a:noFill/>
            <a:ln w="38100" cap="flat">
              <a:solidFill>
                <a:srgbClr val="BFBFB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888888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85" name="Interoperability"/>
            <p:cNvSpPr/>
            <p:nvPr/>
          </p:nvSpPr>
          <p:spPr>
            <a:xfrm>
              <a:off x="293668" y="283063"/>
              <a:ext cx="97567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888888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pPr>
                <a:defRPr sz="1800"/>
              </a:pPr>
              <a:r>
                <a:rPr sz="1000"/>
                <a:t>Interoperability</a:t>
              </a:r>
            </a:p>
          </p:txBody>
        </p:sp>
      </p:grpSp>
      <p:sp>
        <p:nvSpPr>
          <p:cNvPr id="6206" name="Straight Arrow Connector 35"/>
          <p:cNvSpPr/>
          <p:nvPr/>
        </p:nvSpPr>
        <p:spPr>
          <a:xfrm>
            <a:off x="4080690" y="5037283"/>
            <a:ext cx="186352" cy="209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BFBFB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207" name="Straight Arrow Connector 36"/>
          <p:cNvSpPr/>
          <p:nvPr/>
        </p:nvSpPr>
        <p:spPr>
          <a:xfrm>
            <a:off x="3822088" y="5835042"/>
            <a:ext cx="1357" cy="251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BFBFB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91" name="Group 37"/>
          <p:cNvGrpSpPr/>
          <p:nvPr/>
        </p:nvGrpSpPr>
        <p:grpSpPr>
          <a:xfrm>
            <a:off x="10033737" y="4893390"/>
            <a:ext cx="1017289" cy="1233828"/>
            <a:chOff x="0" y="0"/>
            <a:chExt cx="1017288" cy="1233827"/>
          </a:xfrm>
        </p:grpSpPr>
        <p:pic>
          <p:nvPicPr>
            <p:cNvPr id="6189" name="Picture 38" descr="Picture 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017289" cy="10172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90" name="TextBox 39"/>
            <p:cNvSpPr txBox="1"/>
            <p:nvPr/>
          </p:nvSpPr>
          <p:spPr>
            <a:xfrm>
              <a:off x="222461" y="675116"/>
              <a:ext cx="673098" cy="558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10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Personal</a:t>
              </a:r>
            </a:p>
            <a:p>
              <a:pPr>
                <a:defRPr sz="10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Knowledge</a:t>
              </a:r>
            </a:p>
            <a:p>
              <a:pPr>
                <a:defRPr sz="10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Container</a:t>
              </a:r>
            </a:p>
          </p:txBody>
        </p:sp>
      </p:grp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9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030" y="2268207"/>
            <a:ext cx="3924301" cy="3327401"/>
          </a:xfrm>
          <a:prstGeom prst="rect">
            <a:avLst/>
          </a:prstGeom>
          <a:ln w="12700">
            <a:miter lim="400000"/>
          </a:ln>
        </p:spPr>
      </p:pic>
      <p:sp>
        <p:nvSpPr>
          <p:cNvPr id="6210" name="Google Shape;154;p31"/>
          <p:cNvSpPr txBox="1">
            <a:spLocks noGrp="1"/>
          </p:cNvSpPr>
          <p:nvPr>
            <p:ph type="title"/>
          </p:nvPr>
        </p:nvSpPr>
        <p:spPr>
          <a:xfrm>
            <a:off x="417980" y="252800"/>
            <a:ext cx="11360802" cy="763600"/>
          </a:xfrm>
          <a:prstGeom prst="rect">
            <a:avLst/>
          </a:prstGeom>
        </p:spPr>
        <p:txBody>
          <a:bodyPr lIns="121899" tIns="121899" rIns="121899" bIns="121899"/>
          <a:lstStyle>
            <a:lvl1pPr algn="ctr" defTabSz="914331">
              <a:defRPr sz="21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Governing System Complexity must surpass the three-entangled Requirements</a:t>
            </a:r>
          </a:p>
        </p:txBody>
      </p:sp>
      <p:sp>
        <p:nvSpPr>
          <p:cNvPr id="6211" name="Google Shape;156;p31"/>
          <p:cNvSpPr txBox="1"/>
          <p:nvPr/>
        </p:nvSpPr>
        <p:spPr>
          <a:xfrm>
            <a:off x="4800181" y="1032236"/>
            <a:ext cx="2596401" cy="72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3200" b="1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Lato"/>
                <a:ea typeface="Lato"/>
                <a:cs typeface="Lato"/>
                <a:sym typeface="Lato"/>
                <a:hlinkClick r:id="rId4"/>
              </a:defRPr>
            </a:lvl1pPr>
          </a:lstStyle>
          <a:p>
            <a:pPr>
              <a:defRPr u="none">
                <a:solidFill>
                  <a:srgbClr val="0B5394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4"/>
              </a:rPr>
              <a:t>Soundness</a:t>
            </a:r>
          </a:p>
        </p:txBody>
      </p:sp>
      <p:sp>
        <p:nvSpPr>
          <p:cNvPr id="6212" name="Google Shape;157;p31"/>
          <p:cNvSpPr txBox="1"/>
          <p:nvPr/>
        </p:nvSpPr>
        <p:spPr>
          <a:xfrm>
            <a:off x="1623280" y="4419059"/>
            <a:ext cx="2282063" cy="72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3200" b="1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Lato"/>
                <a:ea typeface="Lato"/>
                <a:cs typeface="Lato"/>
                <a:sym typeface="Lato"/>
                <a:hlinkClick r:id="rId5"/>
              </a:defRPr>
            </a:lvl1pPr>
          </a:lstStyle>
          <a:p>
            <a:pPr>
              <a:defRPr u="none">
                <a:solidFill>
                  <a:srgbClr val="1C4587"/>
                </a:solidFill>
                <a:uFillTx/>
              </a:defRPr>
            </a:pPr>
            <a:r>
              <a:rPr u="sng" dirty="0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5"/>
              </a:rPr>
              <a:t>Precision</a:t>
            </a:r>
          </a:p>
        </p:txBody>
      </p:sp>
      <p:sp>
        <p:nvSpPr>
          <p:cNvPr id="6213" name="Google Shape;158;p31"/>
          <p:cNvSpPr txBox="1"/>
          <p:nvPr/>
        </p:nvSpPr>
        <p:spPr>
          <a:xfrm>
            <a:off x="8151968" y="4416390"/>
            <a:ext cx="2759650" cy="72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3200" b="1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Lato"/>
                <a:ea typeface="Lato"/>
                <a:cs typeface="Lato"/>
                <a:sym typeface="Lato"/>
                <a:hlinkClick r:id="rId6"/>
              </a:defRPr>
            </a:lvl1pPr>
          </a:lstStyle>
          <a:p>
            <a:pPr>
              <a:defRPr u="none">
                <a:solidFill>
                  <a:srgbClr val="1C4587"/>
                </a:solidFill>
                <a:uFillTx/>
              </a:defRPr>
            </a:pPr>
            <a:r>
              <a:rPr u="sng" dirty="0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6"/>
              </a:rPr>
              <a:t>Termination</a:t>
            </a:r>
          </a:p>
        </p:txBody>
      </p:sp>
      <p:sp>
        <p:nvSpPr>
          <p:cNvPr id="6214" name="TextBox 5"/>
          <p:cNvSpPr txBox="1"/>
          <p:nvPr/>
        </p:nvSpPr>
        <p:spPr>
          <a:xfrm>
            <a:off x="206626" y="5498177"/>
            <a:ext cx="6157802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lvl="1"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The DSL defined using AoS can be customized to incorporate adequate precision.</a:t>
            </a:r>
          </a:p>
        </p:txBody>
      </p:sp>
      <p:sp>
        <p:nvSpPr>
          <p:cNvPr id="6215" name="TextBox 23"/>
          <p:cNvSpPr txBox="1"/>
          <p:nvPr/>
        </p:nvSpPr>
        <p:spPr>
          <a:xfrm>
            <a:off x="6977429" y="5277184"/>
            <a:ext cx="4783516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lvl="1"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Make Decisions within bounded Computing Resources</a:t>
            </a:r>
          </a:p>
        </p:txBody>
      </p:sp>
      <p:sp>
        <p:nvSpPr>
          <p:cNvPr id="6216" name="TextBox 18"/>
          <p:cNvSpPr txBox="1"/>
          <p:nvPr/>
        </p:nvSpPr>
        <p:spPr>
          <a:xfrm>
            <a:off x="1556508" y="921549"/>
            <a:ext cx="3096044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The</a:t>
            </a:r>
            <a:r>
              <a:rPr dirty="0"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dirty="0"/>
              <a:t>Assumptions/Assertions of the System must be consistent with real world results</a:t>
            </a:r>
          </a:p>
        </p:txBody>
      </p:sp>
      <p:sp>
        <p:nvSpPr>
          <p:cNvPr id="6217" name="TextBox 12"/>
          <p:cNvSpPr txBox="1"/>
          <p:nvPr/>
        </p:nvSpPr>
        <p:spPr>
          <a:xfrm>
            <a:off x="7451024" y="960709"/>
            <a:ext cx="4289708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dirty="0"/>
              <a:t>Based on Algebraic Closure, all models are generated using axiomatic rules, which allows the composed solutions to be testable according to the rules</a:t>
            </a:r>
            <a:r>
              <a:rPr lang="en-US" dirty="0"/>
              <a:t>, </a:t>
            </a:r>
            <a:r>
              <a:rPr dirty="0"/>
              <a:t>therefore satisfy</a:t>
            </a:r>
            <a:r>
              <a:rPr lang="en-US" dirty="0"/>
              <a:t> “</a:t>
            </a:r>
            <a:r>
              <a:rPr dirty="0"/>
              <a:t>soundness</a:t>
            </a:r>
            <a:r>
              <a:rPr lang="en-US" dirty="0"/>
              <a:t>”.</a:t>
            </a:r>
            <a:endParaRPr dirty="0"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218" name="TextBox 13"/>
          <p:cNvSpPr txBox="1"/>
          <p:nvPr/>
        </p:nvSpPr>
        <p:spPr>
          <a:xfrm>
            <a:off x="593915" y="6105178"/>
            <a:ext cx="5492031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lvl="1"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All domains of data content must be representable in Partially Ordered </a:t>
            </a:r>
            <a:r>
              <a:rPr lang="en-US" dirty="0"/>
              <a:t>S</a:t>
            </a:r>
            <a:r>
              <a:rPr dirty="0"/>
              <a:t>et (</a:t>
            </a:r>
            <a:r>
              <a:rPr dirty="0" err="1"/>
              <a:t>POSet</a:t>
            </a:r>
            <a:r>
              <a:rPr dirty="0"/>
              <a:t>), which allows proper precisions to be systematically approximated based on </a:t>
            </a:r>
            <a:r>
              <a:rPr dirty="0" err="1"/>
              <a:t>POSet</a:t>
            </a:r>
            <a:r>
              <a:rPr dirty="0"/>
              <a:t> rules</a:t>
            </a:r>
            <a:r>
              <a:rPr lang="en-US" dirty="0"/>
              <a:t>.</a:t>
            </a:r>
            <a:endParaRPr dirty="0"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219" name="TextBox 14"/>
          <p:cNvSpPr txBox="1"/>
          <p:nvPr/>
        </p:nvSpPr>
        <p:spPr>
          <a:xfrm>
            <a:off x="7262411" y="5990550"/>
            <a:ext cx="4399667" cy="77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lvl="1"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POSets can be organized to avoid infinitely sized structures，in most cases, can guarantee terminability given modern computing tools.</a:t>
            </a:r>
          </a:p>
        </p:txBody>
      </p:sp>
      <p:grpSp>
        <p:nvGrpSpPr>
          <p:cNvPr id="6222" name="Oval 15"/>
          <p:cNvGrpSpPr/>
          <p:nvPr/>
        </p:nvGrpSpPr>
        <p:grpSpPr>
          <a:xfrm>
            <a:off x="8358075" y="2747966"/>
            <a:ext cx="2475605" cy="1605299"/>
            <a:chOff x="0" y="0"/>
            <a:chExt cx="2052462" cy="1605298"/>
          </a:xfrm>
        </p:grpSpPr>
        <p:sp>
          <p:nvSpPr>
            <p:cNvPr id="6220" name="Oval"/>
            <p:cNvSpPr/>
            <p:nvPr/>
          </p:nvSpPr>
          <p:spPr>
            <a:xfrm>
              <a:off x="-1" y="-1"/>
              <a:ext cx="2052464" cy="1605300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221" name="Abstract Properties"/>
            <p:cNvSpPr txBox="1"/>
            <p:nvPr/>
          </p:nvSpPr>
          <p:spPr>
            <a:xfrm>
              <a:off x="365346" y="477529"/>
              <a:ext cx="1321770" cy="650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Abstract Properties</a:t>
              </a:r>
            </a:p>
          </p:txBody>
        </p:sp>
      </p:grpSp>
      <p:grpSp>
        <p:nvGrpSpPr>
          <p:cNvPr id="6225" name="Rectangle 19"/>
          <p:cNvGrpSpPr/>
          <p:nvPr/>
        </p:nvGrpSpPr>
        <p:grpSpPr>
          <a:xfrm>
            <a:off x="1556508" y="2743912"/>
            <a:ext cx="2437575" cy="1528777"/>
            <a:chOff x="0" y="0"/>
            <a:chExt cx="1779105" cy="1528776"/>
          </a:xfrm>
        </p:grpSpPr>
        <p:sp>
          <p:nvSpPr>
            <p:cNvPr id="6223" name="Rectangle"/>
            <p:cNvSpPr/>
            <p:nvPr/>
          </p:nvSpPr>
          <p:spPr>
            <a:xfrm>
              <a:off x="0" y="-1"/>
              <a:ext cx="1779106" cy="1528778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6224" name="Concrete DSL Data Representation"/>
            <p:cNvSpPr txBox="1"/>
            <p:nvPr/>
          </p:nvSpPr>
          <p:spPr>
            <a:xfrm>
              <a:off x="64770" y="299567"/>
              <a:ext cx="1649567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rPr dirty="0"/>
                <a:t>Concrete DSL </a:t>
              </a:r>
              <a:endParaRPr lang="en-US" dirty="0"/>
            </a:p>
            <a:p>
              <a:r>
                <a:rPr dirty="0"/>
                <a:t>Data Representation</a:t>
              </a:r>
            </a:p>
          </p:txBody>
        </p:sp>
      </p:grpSp>
      <p:sp>
        <p:nvSpPr>
          <p:cNvPr id="2" name="Right Arrow 1">
            <a:extLst>
              <a:ext uri="{FF2B5EF4-FFF2-40B4-BE49-F238E27FC236}">
                <a16:creationId xmlns:a16="http://schemas.microsoft.com/office/drawing/2014/main" id="{2D8A2992-7C7C-064C-8A0B-D71BC395A911}"/>
              </a:ext>
            </a:extLst>
          </p:cNvPr>
          <p:cNvSpPr/>
          <p:nvPr/>
        </p:nvSpPr>
        <p:spPr>
          <a:xfrm>
            <a:off x="4355333" y="3770787"/>
            <a:ext cx="3715332" cy="733659"/>
          </a:xfrm>
          <a:prstGeom prst="rightArrow">
            <a:avLst/>
          </a:prstGeom>
          <a:solidFill>
            <a:srgbClr val="0070C0">
              <a:alpha val="50000"/>
            </a:srgbClr>
          </a:solidFill>
          <a:ln w="12700" cap="flat">
            <a:solidFill>
              <a:schemeClr val="bg1">
                <a:lumMod val="50000"/>
                <a:lumOff val="5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𝛂</a:t>
            </a:r>
            <a:r>
              <a:rPr lang="en-US" altLang="zh-CN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Functor of Galois Connection</a:t>
            </a:r>
            <a:endParaRPr lang="en-TW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Left Arrow 2">
            <a:extLst>
              <a:ext uri="{FF2B5EF4-FFF2-40B4-BE49-F238E27FC236}">
                <a16:creationId xmlns:a16="http://schemas.microsoft.com/office/drawing/2014/main" id="{595B2BCF-DD9E-C740-8814-734FBA71C36E}"/>
              </a:ext>
            </a:extLst>
          </p:cNvPr>
          <p:cNvSpPr/>
          <p:nvPr/>
        </p:nvSpPr>
        <p:spPr>
          <a:xfrm>
            <a:off x="4355333" y="2851148"/>
            <a:ext cx="3715332" cy="733658"/>
          </a:xfrm>
          <a:prstGeom prst="leftArrow">
            <a:avLst/>
          </a:prstGeom>
          <a:solidFill>
            <a:srgbClr val="0070C0">
              <a:alpha val="50000"/>
            </a:srgbClr>
          </a:solidFill>
          <a:ln w="12700" cap="flat">
            <a:solidFill>
              <a:schemeClr val="bg1">
                <a:lumMod val="50000"/>
                <a:lumOff val="5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𝛄</a:t>
            </a:r>
            <a:r>
              <a:rPr lang="en-US" altLang="zh-CN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Functor of Galois Connection</a:t>
            </a:r>
            <a:endParaRPr lang="en-TW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2" name="标题 1"/>
          <p:cNvSpPr txBox="1">
            <a:spLocks noGrp="1"/>
          </p:cNvSpPr>
          <p:nvPr>
            <p:ph type="title"/>
          </p:nvPr>
        </p:nvSpPr>
        <p:spPr>
          <a:xfrm>
            <a:off x="608380" y="200883"/>
            <a:ext cx="10980002" cy="468003"/>
          </a:xfrm>
          <a:prstGeom prst="rect">
            <a:avLst/>
          </a:prstGeom>
        </p:spPr>
        <p:txBody>
          <a:bodyPr/>
          <a:lstStyle/>
          <a:p>
            <a:pPr algn="ctr" defTabSz="841247">
              <a:defRPr sz="2000" b="1">
                <a:latin typeface="STXinwei"/>
                <a:ea typeface="STXinwei"/>
                <a:cs typeface="STXinwei"/>
                <a:sym typeface="STXinwei"/>
              </a:defRPr>
            </a:pPr>
            <a:r>
              <a:t>Next Step： Incorporate AoS into PKC</a:t>
            </a:r>
          </a:p>
        </p:txBody>
      </p:sp>
      <p:sp>
        <p:nvSpPr>
          <p:cNvPr id="6235" name="内容占位符 2"/>
          <p:cNvSpPr txBox="1"/>
          <p:nvPr/>
        </p:nvSpPr>
        <p:spPr>
          <a:xfrm>
            <a:off x="937076" y="846652"/>
            <a:ext cx="11096788" cy="2535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300"/>
              </a:spcBef>
              <a:buClr>
                <a:srgbClr val="990000"/>
              </a:buClr>
              <a:buSzPct val="75000"/>
              <a:buChar char="■"/>
              <a:defRPr sz="16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Adopt Cloud Native architecture for hardware and software solutions，Use AoS to create a </a:t>
            </a:r>
            <a:r>
              <a:rPr>
                <a:solidFill>
                  <a:srgbClr val="FF0000"/>
                </a:solidFill>
              </a:rPr>
              <a:t>Standardized Workflow </a:t>
            </a:r>
            <a:r>
              <a:t>that will run on Edge and super computing devices.</a:t>
            </a:r>
            <a:endParaRPr sz="2000">
              <a:latin typeface="+mj-lt"/>
              <a:ea typeface="+mj-ea"/>
              <a:cs typeface="+mj-cs"/>
              <a:sym typeface="Calibri"/>
            </a:endParaRPr>
          </a:p>
          <a:p>
            <a:pPr marL="571500" indent="-571500" defTabSz="801687">
              <a:lnSpc>
                <a:spcPct val="150000"/>
              </a:lnSpc>
              <a:spcBef>
                <a:spcPts val="300"/>
              </a:spcBef>
              <a:buClr>
                <a:srgbClr val="990000"/>
              </a:buClr>
              <a:buSzPct val="75000"/>
              <a:buChar char="■"/>
              <a:defRPr sz="16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sz="2000">
                <a:latin typeface="+mj-lt"/>
                <a:ea typeface="+mj-ea"/>
                <a:cs typeface="+mj-cs"/>
                <a:sym typeface="Calibri"/>
              </a:rPr>
              <a:t>Based on </a:t>
            </a:r>
            <a:r>
              <a:t>Abstract</a:t>
            </a:r>
            <a:r>
              <a:rPr baseline="30000"/>
              <a:t>2</a:t>
            </a:r>
            <a:r>
              <a:t> Interpretation（A</a:t>
            </a:r>
            <a:r>
              <a:rPr baseline="30000"/>
              <a:t>2</a:t>
            </a:r>
            <a:r>
              <a:t>I）/Meta Abstract Interpreter to complete the computing kernel of </a:t>
            </a:r>
            <a:r>
              <a:rPr>
                <a:solidFill>
                  <a:srgbClr val="FF0000"/>
                </a:solidFill>
              </a:rPr>
              <a:t>AoS</a:t>
            </a:r>
            <a:r>
              <a:t>。</a:t>
            </a:r>
          </a:p>
          <a:p>
            <a:pPr marL="457200" indent="-457200" defTabSz="801687">
              <a:lnSpc>
                <a:spcPct val="150000"/>
              </a:lnSpc>
              <a:spcBef>
                <a:spcPts val="300"/>
              </a:spcBef>
              <a:buClr>
                <a:srgbClr val="990000"/>
              </a:buClr>
              <a:buSzPct val="75000"/>
              <a:buChar char="■"/>
              <a:defRPr sz="16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Create training courses to enable more people to use AoS and PKC.</a:t>
            </a:r>
            <a:endParaRPr sz="2000">
              <a:latin typeface="+mj-lt"/>
              <a:ea typeface="+mj-ea"/>
              <a:cs typeface="+mj-cs"/>
              <a:sym typeface="Calibri"/>
            </a:endParaRPr>
          </a:p>
        </p:txBody>
      </p:sp>
      <p:grpSp>
        <p:nvGrpSpPr>
          <p:cNvPr id="6238" name="Group 8"/>
          <p:cNvGrpSpPr/>
          <p:nvPr/>
        </p:nvGrpSpPr>
        <p:grpSpPr>
          <a:xfrm>
            <a:off x="1404466" y="4255663"/>
            <a:ext cx="3268384" cy="2246802"/>
            <a:chOff x="0" y="0"/>
            <a:chExt cx="3268383" cy="2246801"/>
          </a:xfrm>
        </p:grpSpPr>
        <p:pic>
          <p:nvPicPr>
            <p:cNvPr id="6236" name="Picture 1" descr="Picture 1">
              <a:hlinkClick r:id="rId2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3268384" cy="22468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237" name="TextBox 2"/>
            <p:cNvSpPr txBox="1"/>
            <p:nvPr/>
          </p:nvSpPr>
          <p:spPr>
            <a:xfrm>
              <a:off x="787081" y="1258453"/>
              <a:ext cx="1293911" cy="333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u="sng">
                  <a:solidFill>
                    <a:srgbClr val="C7000B"/>
                  </a:solidFill>
                  <a:uFill>
                    <a:solidFill>
                      <a:srgbClr val="C7000B"/>
                    </a:solidFill>
                  </a:uFill>
                  <a:latin typeface="+mj-lt"/>
                  <a:ea typeface="+mj-ea"/>
                  <a:cs typeface="+mj-cs"/>
                  <a:sym typeface="Calibri"/>
                  <a:hlinkClick r:id="rId2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C7000B"/>
                  </a:solidFill>
                  <a:uFill>
                    <a:solidFill>
                      <a:srgbClr val="C7000B"/>
                    </a:solidFill>
                  </a:uFill>
                  <a:hlinkClick r:id="rId2"/>
                </a:rPr>
                <a:t>Youtube Link</a:t>
              </a:r>
            </a:p>
          </p:txBody>
        </p:sp>
      </p:grpSp>
      <p:pic>
        <p:nvPicPr>
          <p:cNvPr id="6239" name="Google Shape;1501;gefda211ec9_2_945" descr="Google Shape;1501;gefda211ec9_2_9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104" y="4257980"/>
            <a:ext cx="3201740" cy="217557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40" name="Google Shape;1491;gefda211ec9_2_911" descr="Google Shape;1491;gefda211ec9_2_9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7551" y="4255663"/>
            <a:ext cx="2825804" cy="21755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" name="标题 1"/>
          <p:cNvSpPr txBox="1">
            <a:spLocks noGrp="1"/>
          </p:cNvSpPr>
          <p:nvPr>
            <p:ph type="title"/>
          </p:nvPr>
        </p:nvSpPr>
        <p:spPr>
          <a:xfrm>
            <a:off x="608380" y="320670"/>
            <a:ext cx="10980002" cy="468001"/>
          </a:xfrm>
          <a:prstGeom prst="rect">
            <a:avLst/>
          </a:prstGeom>
        </p:spPr>
        <p:txBody>
          <a:bodyPr/>
          <a:lstStyle>
            <a:lvl1pPr algn="ctr" defTabSz="832104">
              <a:defRPr sz="2184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Decision Support Mechanisms are scattered across many models of computation</a:t>
            </a:r>
          </a:p>
        </p:txBody>
      </p:sp>
      <p:graphicFrame>
        <p:nvGraphicFramePr>
          <p:cNvPr id="5182" name="Table"/>
          <p:cNvGraphicFramePr/>
          <p:nvPr>
            <p:extLst>
              <p:ext uri="{D42A27DB-BD31-4B8C-83A1-F6EECF244321}">
                <p14:modId xmlns:p14="http://schemas.microsoft.com/office/powerpoint/2010/main" val="3657306296"/>
              </p:ext>
            </p:extLst>
          </p:nvPr>
        </p:nvGraphicFramePr>
        <p:xfrm>
          <a:off x="285750" y="1982574"/>
          <a:ext cx="11458572" cy="4610988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1992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2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22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22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522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5223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5207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100"/>
                      </a:pPr>
                      <a:endParaRPr/>
                    </a:p>
                  </a:txBody>
                  <a:tcPr marL="25400" marR="25400" marT="25400" marB="25400" anchor="ctr" horzOverflow="overflow">
                    <a:lnL w="6350">
                      <a:solidFill>
                        <a:srgbClr val="1D1D1A"/>
                      </a:solidFill>
                      <a:miter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 b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Algebra of Systems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100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Discrete Model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 b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System Dynamics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100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Probability Reasoning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100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Expert Rules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 b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Category Theory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 b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Proof Assistants</a:t>
                      </a:r>
                    </a:p>
                  </a:txBody>
                  <a:tcPr marL="25400" marR="25400" marT="25400" marB="25400" anchor="ctr" horzOverflow="overflow">
                    <a:lnR w="6350">
                      <a:solidFill>
                        <a:srgbClr val="1D1D1A"/>
                      </a:solidFill>
                      <a:miter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1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Operands (Noun phrases)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t>&lt;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P</a:t>
                      </a:r>
                      <a:r>
                        <a:t>,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B</a:t>
                      </a:r>
                      <a:r>
                        <a:t>,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C</a:t>
                      </a:r>
                      <a:r>
                        <a:t>&gt;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Event Tokens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Variable Matrices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Probability Distribution Functions of Variables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Boolean variables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Objects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Propositional Statements</a:t>
                      </a:r>
                    </a:p>
                  </a:txBody>
                  <a:tcPr marL="25400" marR="25400" marT="25400" marB="25400" anchor="ctr" horzOverflow="overflow">
                    <a:lnR w="6350">
                      <a:solidFill>
                        <a:srgbClr val="1D1D1A"/>
                      </a:solidFill>
                      <a:miter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1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Operator（Verb Phrases）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t>{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encd</a:t>
                      </a:r>
                      <a:r>
                        <a:t>,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enum</a:t>
                      </a:r>
                      <a:r>
                        <a:t>,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eval</a:t>
                      </a:r>
                      <a:r>
                        <a:t>}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Token Transformations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1D1D1A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Time-based Evolution Operator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Conditional Probability Distribution Matrices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1D1D1A"/>
                          </a:solidFill>
                        </a:rPr>
                        <a:t>Logical Rules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Morphisms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 dirty="0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User Guidance</a:t>
                      </a:r>
                    </a:p>
                  </a:txBody>
                  <a:tcPr marL="25400" marR="25400" marT="25400" marB="25400" anchor="ctr" horzOverflow="overflow">
                    <a:lnR w="6350">
                      <a:solidFill>
                        <a:srgbClr val="1D1D1A"/>
                      </a:solidFill>
                      <a:miter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1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t>Expression of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Relations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Kev-Value Pairs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Topological Relations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Variable Dependency Expression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Causal Dependency Structures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Assumptions and Assertions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Arrow</a:t>
                      </a:r>
                      <a:r>
                        <a:t>/</a:t>
                      </a:r>
                    </a:p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Function</a:t>
                      </a:r>
                      <a:r>
                        <a:t>/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Morphism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Assumptions and Assertions</a:t>
                      </a:r>
                    </a:p>
                  </a:txBody>
                  <a:tcPr marL="25400" marR="25400" marT="25400" marB="25400" anchor="ctr" horzOverflow="overflow">
                    <a:lnR w="6350">
                      <a:solidFill>
                        <a:srgbClr val="1D1D1A"/>
                      </a:solidFill>
                      <a:miter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1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Time Scales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User Defined Time Scale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Discrete Time Domain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1D1D1A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Continuous Time domains expressed in regular discrete Intervals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A-temporal assumption in data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User Defined Time Scales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User Defined Time Domain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User Defined Time Domain</a:t>
                      </a:r>
                    </a:p>
                  </a:txBody>
                  <a:tcPr marL="25400" marR="25400" marT="25400" marB="25400" anchor="ctr" horzOverflow="overflow">
                    <a:lnR w="6350">
                      <a:solidFill>
                        <a:srgbClr val="1D1D1A"/>
                      </a:solidFill>
                      <a:miter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1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Formal Semantics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Reachability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Queueing Theory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Variable values over time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Marginal Probability Distribution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1D1D1A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Logical Specifications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Universal Constructs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Variable Naming</a:t>
                      </a:r>
                    </a:p>
                  </a:txBody>
                  <a:tcPr marL="25400" marR="25400" marT="25400" marB="25400" anchor="ctr" horzOverflow="overflow">
                    <a:lnR w="6350">
                      <a:solidFill>
                        <a:srgbClr val="1D1D1A"/>
                      </a:solidFill>
                      <a:miter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1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Execution Engine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Algebraic Composition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1D1D1A"/>
                          </a:solidFill>
                        </a:rPr>
                        <a:t>Petri-Net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Numerical Systems of Equation Solver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Bayes Belief Network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1D1D1A"/>
                          </a:solidFill>
                        </a:rPr>
                        <a:t>SAT Solver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1D1D1A"/>
                          </a:solidFill>
                        </a:rPr>
                        <a:t>Olog/Catlab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Induction/Reduction</a:t>
                      </a:r>
                    </a:p>
                  </a:txBody>
                  <a:tcPr marL="25400" marR="25400" marT="25400" marB="25400" anchor="ctr" horzOverflow="overflow">
                    <a:lnR w="6350">
                      <a:solidFill>
                        <a:srgbClr val="1D1D1A"/>
                      </a:solidFill>
                      <a:miter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1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Application Areas</a:t>
                      </a:r>
                    </a:p>
                  </a:txBody>
                  <a:tcPr marL="25400" marR="25400" marT="25400" marB="25400" anchor="ctr" horzOverflow="overflow">
                    <a:lnB w="6350">
                      <a:solidFill>
                        <a:srgbClr val="1D1D1A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System Design and Optimization</a:t>
                      </a:r>
                    </a:p>
                  </a:txBody>
                  <a:tcPr marL="25400" marR="25400" marT="25400" marB="25400" anchor="ctr" horzOverflow="overflow">
                    <a:lnB w="6350">
                      <a:solidFill>
                        <a:srgbClr val="1D1D1A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System Correctness Validation</a:t>
                      </a:r>
                    </a:p>
                  </a:txBody>
                  <a:tcPr marL="25400" marR="25400" marT="25400" marB="25400" anchor="ctr" horzOverflow="overflow">
                    <a:lnB w="6350">
                      <a:solidFill>
                        <a:srgbClr val="1D1D1A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System Trend Analysis</a:t>
                      </a:r>
                    </a:p>
                  </a:txBody>
                  <a:tcPr marL="25400" marR="25400" marT="25400" marB="25400" anchor="ctr" horzOverflow="overflow">
                    <a:lnB w="6350">
                      <a:solidFill>
                        <a:srgbClr val="1D1D1A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Anomoly Detection</a:t>
                      </a:r>
                    </a:p>
                  </a:txBody>
                  <a:tcPr marL="25400" marR="25400" marT="25400" marB="25400" anchor="ctr" horzOverflow="overflow">
                    <a:lnB w="6350">
                      <a:solidFill>
                        <a:srgbClr val="1D1D1A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System Verification</a:t>
                      </a:r>
                    </a:p>
                  </a:txBody>
                  <a:tcPr marL="25400" marR="25400" marT="25400" marB="25400" anchor="ctr" horzOverflow="overflow">
                    <a:lnB w="6350">
                      <a:solidFill>
                        <a:srgbClr val="1D1D1A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Pure Math</a:t>
                      </a:r>
                    </a:p>
                  </a:txBody>
                  <a:tcPr marL="25400" marR="25400" marT="25400" marB="25400" anchor="ctr" horzOverflow="overflow">
                    <a:lnB w="6350">
                      <a:solidFill>
                        <a:srgbClr val="1D1D1A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 dirty="0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Design Contract Verification</a:t>
                      </a:r>
                    </a:p>
                  </a:txBody>
                  <a:tcPr marL="25400" marR="25400" marT="25400" marB="25400" anchor="ctr" horzOverflow="overflow">
                    <a:lnR w="6350">
                      <a:solidFill>
                        <a:srgbClr val="1D1D1A"/>
                      </a:solidFill>
                      <a:miter/>
                    </a:lnR>
                    <a:lnB w="6350">
                      <a:solidFill>
                        <a:srgbClr val="1D1D1A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183" name="Rounded Rectangle 3"/>
          <p:cNvSpPr/>
          <p:nvPr/>
        </p:nvSpPr>
        <p:spPr>
          <a:xfrm>
            <a:off x="2162651" y="1835519"/>
            <a:ext cx="1516697" cy="4905097"/>
          </a:xfrm>
          <a:prstGeom prst="roundRect">
            <a:avLst>
              <a:gd name="adj" fmla="val 16667"/>
            </a:avLst>
          </a:prstGeom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518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710" y="819824"/>
            <a:ext cx="745978" cy="542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5" name="Picture 2" descr="Picture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484" y="1417117"/>
            <a:ext cx="900901" cy="468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6" name="Picture 4" descr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6254" y="1294402"/>
            <a:ext cx="680897" cy="68089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7" name="Picture 12" descr="Picture 12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7015" y="1305768"/>
            <a:ext cx="1023013" cy="63186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8" name="Picture 12" descr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58373" y="1380614"/>
            <a:ext cx="900901" cy="504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9" name="Picture 2" descr="Picture 2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76435" y="1361580"/>
            <a:ext cx="920607" cy="46951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0" name="Picture 4" descr="Picture 4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52211" y="1219071"/>
            <a:ext cx="680897" cy="689976"/>
          </a:xfrm>
          <a:prstGeom prst="rect">
            <a:avLst/>
          </a:prstGeom>
          <a:ln w="12700">
            <a:miter lim="400000"/>
          </a:ln>
        </p:spPr>
      </p:pic>
      <p:sp>
        <p:nvSpPr>
          <p:cNvPr id="5191" name="TextBox 1"/>
          <p:cNvSpPr txBox="1"/>
          <p:nvPr/>
        </p:nvSpPr>
        <p:spPr>
          <a:xfrm>
            <a:off x="2377523" y="1344266"/>
            <a:ext cx="98246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800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STXinwei"/>
                <a:ea typeface="STXinwei"/>
                <a:cs typeface="STXinwei"/>
                <a:sym typeface="STXinwei"/>
                <a:hlinkClick r:id="rId14"/>
              </a:defRPr>
            </a:lvl1pPr>
          </a:lstStyle>
          <a:p>
            <a:pPr>
              <a:defRPr>
                <a:solidFill>
                  <a:srgbClr val="FF0000"/>
                </a:solidFill>
                <a:uFillTx/>
              </a:defRPr>
            </a:pPr>
            <a:r>
              <a:rPr dirty="0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14"/>
              </a:rPr>
              <a:t>AoS</a:t>
            </a:r>
          </a:p>
        </p:txBody>
      </p:sp>
      <p:pic>
        <p:nvPicPr>
          <p:cNvPr id="5192" name="Picture 2" descr="Picture 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09789" y="806815"/>
            <a:ext cx="862437" cy="5737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2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3"/>
          </a:xfrm>
          <a:prstGeom prst="rect">
            <a:avLst/>
          </a:prstGeom>
        </p:spPr>
        <p:txBody>
          <a:bodyPr/>
          <a:lstStyle>
            <a:lvl1pPr algn="ctr" defTabSz="905255">
              <a:defRPr sz="2376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References</a:t>
            </a:r>
          </a:p>
        </p:txBody>
      </p:sp>
      <p:sp>
        <p:nvSpPr>
          <p:cNvPr id="6243" name="内容占位符 2"/>
          <p:cNvSpPr txBox="1"/>
          <p:nvPr/>
        </p:nvSpPr>
        <p:spPr>
          <a:xfrm>
            <a:off x="506792" y="1000935"/>
            <a:ext cx="11046090" cy="5431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Han, Feng; Zhang, Kai (Oct 2021). "Nonlocal properties of quantum mechanics and the concept of entropy". To be published. 9 pages.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Lamport, Leslie (2020). Specifying Systems: The TLA+ Language and Tools for Hardware and Software Engineers. Microsoft Research.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周(Zhou）, 子衡(Ziheng) (May 1, 2017). 账户-新经济与新金融之路. 社会科学文献出版社.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ISBN</a:t>
            </a:r>
            <a:r>
              <a:t>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3"/>
              </a:rPr>
              <a:t>9787520104975</a:t>
            </a:r>
            <a:r>
              <a:t>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Fong, Brendon (2016). The Algebra of Open and Interconnected Systems (PDF) (Ph.D.), University of Oxford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Koo, Hsueh-Yung Benjamin; Simmons, Willard; Crawley, Edward (May 2009). "Algebra of Systems: A Metalanguage for Model Synthesis and Evaluation" (PDF). IEEE TRANSACTIONS ON SYSTEMS, MAN, AND CYBERNETICS.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Lawvere, William; Schanuel, Stephen (January 8, 2009). Conceptual Mathematics_A First Introduction to Categories (2nd ed.) Cambridge University Press. 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Cardone, Felice; Hindley, J. Roger (2006). History of Lambda-calculus and Combinatory Logic (PDF), Publisher Elsevier.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Frazzoli, Emilio; Dahleh, Munther; Feron, Eric (December 2005).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4"/>
              </a:rPr>
              <a:t>"Maneuver-Based Motion Planning for Nonlinear Systems With Symmetries"</a:t>
            </a:r>
            <a:r>
              <a:t> (PDF). IEEE TRANSACTIONS ON ROBOTICS (VOL. 21, NO. 6 ed.). IEEE: 1077-1091.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Koo, Hsueh-Yung Benjamin (31 Jan 2005). A Meta-language for Systems Architecting (PDF) (Ph.D.), MIT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Dori, Dov (2002).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5"/>
              </a:rPr>
              <a:t>Object-Process Methodology:A Holistic Systems Paradigm</a:t>
            </a:r>
            <a:r>
              <a:t>. Springer Mac, LLC.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ISBN</a:t>
            </a:r>
            <a:r>
              <a:t>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6"/>
              </a:rPr>
              <a:t>978-3-540-65471-1</a:t>
            </a:r>
            <a:r>
              <a:t>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Slonneger, Kenneth; Kurtz, Barry L. (1995).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7"/>
              </a:rPr>
              <a:t>Formal Syntax and Semantics of Programming Languages:A Laboratory Based Approach</a:t>
            </a:r>
            <a:r>
              <a:t>. local page: Addison-Wesley.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ISBN</a:t>
            </a:r>
            <a:r>
              <a:t>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8"/>
              </a:rPr>
              <a:t>0-201-65697-3</a:t>
            </a:r>
            <a:r>
              <a:t>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Cousot, Patrick; Cousot, Radhia (1977).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9"/>
              </a:rPr>
              <a:t>Abstract interpretation: a unified lattice model for static analysis of programs by construction or approximation of fixpoints</a:t>
            </a:r>
            <a:r>
              <a:t> (PDF). 4th POPL. local page: ACM Press. p. 238-252.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Eilenberg, Samuel; MacLane, Saunders.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10"/>
              </a:rPr>
              <a:t>"General Theory of Natural Equivalences"</a:t>
            </a:r>
            <a:r>
              <a:t>. Transactions of the American Mathematical Society (Vol. 58, No. 2 (Sep., 1945), ed.). American Mathematical Society: 231-294.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5" name="TextBox 1"/>
          <p:cNvSpPr txBox="1"/>
          <p:nvPr/>
        </p:nvSpPr>
        <p:spPr>
          <a:xfrm>
            <a:off x="713809" y="2862579"/>
            <a:ext cx="10355577" cy="133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Acknowledgement:</a:t>
            </a:r>
          </a:p>
          <a:p>
            <a:pPr>
              <a:defRPr sz="1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endParaRPr/>
          </a:p>
          <a:p>
            <a:pPr>
              <a:defRPr sz="1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 Muhammad Haviz、余正军、刘喜华、Grace Koo、Michael Xia、周硕彦、王丰</a:t>
            </a:r>
          </a:p>
          <a:p>
            <a:pPr>
              <a:defRPr sz="1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endParaRPr/>
          </a:p>
          <a:p>
            <a:pPr>
              <a:defRPr sz="1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Who provided great feedback to this slide set.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4" name="Picture 2" descr="Picture 2"/>
          <p:cNvPicPr>
            <a:picLocks noChangeAspect="1"/>
          </p:cNvPicPr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2819092" y="1233781"/>
            <a:ext cx="6643666" cy="2349659"/>
          </a:xfrm>
          <a:prstGeom prst="rect">
            <a:avLst/>
          </a:prstGeom>
          <a:ln w="12700">
            <a:miter lim="400000"/>
          </a:ln>
          <a:effectLst>
            <a:reflection endPos="40000" dir="5400000" sy="-100000" algn="bl" rotWithShape="0"/>
          </a:effectLst>
        </p:spPr>
      </p:pic>
      <p:sp>
        <p:nvSpPr>
          <p:cNvPr id="5195" name="标题 1"/>
          <p:cNvSpPr txBox="1">
            <a:spLocks noGrp="1"/>
          </p:cNvSpPr>
          <p:nvPr>
            <p:ph type="title"/>
          </p:nvPr>
        </p:nvSpPr>
        <p:spPr>
          <a:xfrm>
            <a:off x="608379" y="234475"/>
            <a:ext cx="10980002" cy="468002"/>
          </a:xfrm>
          <a:prstGeom prst="rect">
            <a:avLst/>
          </a:prstGeom>
        </p:spPr>
        <p:txBody>
          <a:bodyPr/>
          <a:lstStyle/>
          <a:p>
            <a:pPr algn="ctr" defTabSz="411479">
              <a:defRPr sz="1079" b="1">
                <a:latin typeface="STXinwei"/>
                <a:ea typeface="STXinwei"/>
                <a:cs typeface="STXinwei"/>
                <a:sym typeface="STXinwei"/>
              </a:defRPr>
            </a:pPr>
            <a:r>
              <a:t>The Curse on the Tower of Babel（Reaching the Heaven）：</a:t>
            </a:r>
            <a:br/>
            <a:r>
              <a:t>A People that lost a common language for the construction of complex systems</a:t>
            </a:r>
          </a:p>
        </p:txBody>
      </p:sp>
      <p:pic>
        <p:nvPicPr>
          <p:cNvPr id="5196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0415" y="1066619"/>
            <a:ext cx="1231431" cy="895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442" y="5436496"/>
            <a:ext cx="1116412" cy="1187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8" name="Picture 12" descr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5413" y="5655990"/>
            <a:ext cx="1401438" cy="784806"/>
          </a:xfrm>
          <a:prstGeom prst="rect">
            <a:avLst/>
          </a:prstGeom>
          <a:ln w="12700">
            <a:miter lim="400000"/>
          </a:ln>
        </p:spPr>
      </p:pic>
      <p:sp>
        <p:nvSpPr>
          <p:cNvPr id="5199" name="TextBox 9"/>
          <p:cNvSpPr txBox="1"/>
          <p:nvPr/>
        </p:nvSpPr>
        <p:spPr>
          <a:xfrm>
            <a:off x="167038" y="2107294"/>
            <a:ext cx="357254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Multi-agent and System Dynamics</a:t>
            </a:r>
          </a:p>
        </p:txBody>
      </p:sp>
      <p:pic>
        <p:nvPicPr>
          <p:cNvPr id="5200" name="Picture 2" descr="Picture 2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834" y="2575706"/>
            <a:ext cx="1632253" cy="847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1" name="Picture 4" descr="Picture 4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217" y="963931"/>
            <a:ext cx="1177489" cy="1177489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2" name="Picture 6" descr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41392" y="4993125"/>
            <a:ext cx="1385459" cy="571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3" name="Picture 10" descr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0175" y="4355629"/>
            <a:ext cx="965572" cy="961817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4" name="Picture 12" descr="Picture 12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26639" y="1946335"/>
            <a:ext cx="1215207" cy="750569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5" name="Picture 14" descr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53666" y="5655990"/>
            <a:ext cx="1095078" cy="784806"/>
          </a:xfrm>
          <a:prstGeom prst="rect">
            <a:avLst/>
          </a:prstGeom>
          <a:ln w="12700">
            <a:miter lim="400000"/>
          </a:ln>
        </p:spPr>
      </p:pic>
      <p:sp>
        <p:nvSpPr>
          <p:cNvPr id="5206" name="TextBox 3"/>
          <p:cNvSpPr txBox="1"/>
          <p:nvPr/>
        </p:nvSpPr>
        <p:spPr>
          <a:xfrm>
            <a:off x="4481400" y="6080052"/>
            <a:ext cx="331905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Low Coverage, High Resolution</a:t>
            </a:r>
          </a:p>
        </p:txBody>
      </p:sp>
      <p:sp>
        <p:nvSpPr>
          <p:cNvPr id="5207" name="TextBox 15"/>
          <p:cNvSpPr txBox="1"/>
          <p:nvPr/>
        </p:nvSpPr>
        <p:spPr>
          <a:xfrm>
            <a:off x="8925033" y="3403856"/>
            <a:ext cx="322975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Focus on Relations, Structures</a:t>
            </a:r>
          </a:p>
        </p:txBody>
      </p:sp>
      <p:sp>
        <p:nvSpPr>
          <p:cNvPr id="5208" name="TextBox 16"/>
          <p:cNvSpPr txBox="1"/>
          <p:nvPr/>
        </p:nvSpPr>
        <p:spPr>
          <a:xfrm>
            <a:off x="4481400" y="779266"/>
            <a:ext cx="3319051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High Coverage, Low Resolution</a:t>
            </a:r>
          </a:p>
        </p:txBody>
      </p:sp>
      <p:sp>
        <p:nvSpPr>
          <p:cNvPr id="5209" name="TextBox 17"/>
          <p:cNvSpPr txBox="1"/>
          <p:nvPr/>
        </p:nvSpPr>
        <p:spPr>
          <a:xfrm>
            <a:off x="12485" y="3395462"/>
            <a:ext cx="345891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Focused on results and functions</a:t>
            </a:r>
          </a:p>
        </p:txBody>
      </p:sp>
      <p:cxnSp>
        <p:nvCxnSpPr>
          <p:cNvPr id="5210" name="Straight Arrow Connector 19"/>
          <p:cNvCxnSpPr>
            <a:stCxn id="5209" idx="0"/>
            <a:endCxn id="5207" idx="0"/>
          </p:cNvCxnSpPr>
          <p:nvPr/>
        </p:nvCxnSpPr>
        <p:spPr>
          <a:xfrm>
            <a:off x="1741941" y="3580882"/>
            <a:ext cx="8797970" cy="8395"/>
          </a:xfrm>
          <a:prstGeom prst="straightConnector1">
            <a:avLst/>
          </a:prstGeom>
          <a:ln w="6350">
            <a:solidFill>
              <a:srgbClr val="000000"/>
            </a:solidFill>
            <a:miter/>
            <a:headEnd type="triangle"/>
            <a:tailEnd type="triangle"/>
          </a:ln>
        </p:spPr>
      </p:cxnSp>
      <p:cxnSp>
        <p:nvCxnSpPr>
          <p:cNvPr id="5211" name="Straight Arrow Connector 21"/>
          <p:cNvCxnSpPr>
            <a:stCxn id="5206" idx="0"/>
            <a:endCxn id="5208" idx="0"/>
          </p:cNvCxnSpPr>
          <p:nvPr/>
        </p:nvCxnSpPr>
        <p:spPr>
          <a:xfrm flipV="1">
            <a:off x="6140925" y="964685"/>
            <a:ext cx="1" cy="5300788"/>
          </a:xfrm>
          <a:prstGeom prst="straightConnector1">
            <a:avLst/>
          </a:prstGeom>
          <a:ln w="6350">
            <a:solidFill>
              <a:srgbClr val="000000"/>
            </a:solidFill>
            <a:miter/>
            <a:headEnd type="triangle"/>
            <a:tailEnd type="triangle"/>
          </a:ln>
        </p:spPr>
      </p:cxnSp>
      <p:pic>
        <p:nvPicPr>
          <p:cNvPr id="5212" name="Picture 2" descr="Picture 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31786" y="2560919"/>
            <a:ext cx="862437" cy="5737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4" name="标题 1"/>
          <p:cNvSpPr txBox="1">
            <a:spLocks noGrp="1"/>
          </p:cNvSpPr>
          <p:nvPr>
            <p:ph type="title"/>
          </p:nvPr>
        </p:nvSpPr>
        <p:spPr>
          <a:xfrm>
            <a:off x="268873" y="216091"/>
            <a:ext cx="10980002" cy="468002"/>
          </a:xfrm>
          <a:prstGeom prst="rect">
            <a:avLst/>
          </a:prstGeom>
        </p:spPr>
        <p:txBody>
          <a:bodyPr/>
          <a:lstStyle>
            <a:lvl1pPr algn="ctr" defTabSz="905255">
              <a:defRPr sz="2376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The Historical Context of Algebra of System (AoS)</a:t>
            </a:r>
          </a:p>
        </p:txBody>
      </p:sp>
      <p:grpSp>
        <p:nvGrpSpPr>
          <p:cNvPr id="5217" name="内容占位符 2"/>
          <p:cNvGrpSpPr/>
          <p:nvPr/>
        </p:nvGrpSpPr>
        <p:grpSpPr>
          <a:xfrm>
            <a:off x="539998" y="870048"/>
            <a:ext cx="11137477" cy="1682814"/>
            <a:chOff x="0" y="0"/>
            <a:chExt cx="11137475" cy="1682813"/>
          </a:xfrm>
        </p:grpSpPr>
        <p:sp>
          <p:nvSpPr>
            <p:cNvPr id="5215" name="Rectangle"/>
            <p:cNvSpPr/>
            <p:nvPr/>
          </p:nvSpPr>
          <p:spPr>
            <a:xfrm>
              <a:off x="-1" y="0"/>
              <a:ext cx="11137477" cy="168281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801687">
                <a:lnSpc>
                  <a:spcPct val="150000"/>
                </a:lnSpc>
                <a:spcBef>
                  <a:spcPts val="400"/>
                </a:spcBef>
                <a:defRPr sz="2000" b="1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216" name="With the Chinese Astronaut Mr. Yang, Reaching Earth Orbit in 2003,，it stimulated America in a strategic way.…"/>
            <p:cNvSpPr/>
            <p:nvPr/>
          </p:nvSpPr>
          <p:spPr>
            <a:xfrm>
              <a:off x="45693" y="0"/>
              <a:ext cx="1104608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1" tIns="45691" rIns="45691" bIns="45691" numCol="1" anchor="t">
              <a:spAutoFit/>
            </a:bodyPr>
            <a:lstStyle/>
            <a:p>
              <a:pPr marL="457200" indent="-457200" defTabSz="801687">
                <a:lnSpc>
                  <a:spcPct val="150000"/>
                </a:lnSpc>
                <a:spcBef>
                  <a:spcPts val="400"/>
                </a:spcBef>
                <a:buClr>
                  <a:srgbClr val="990000"/>
                </a:buClr>
                <a:buSzPct val="75000"/>
                <a:buChar char="■"/>
                <a:defRPr b="1" i="1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With the Chinese Astronaut Mr. Yang, Reaching Earth Orbit in 2003,</a:t>
              </a:r>
              <a:r>
                <a:rPr i="0"/>
                <a:t>，it stimulated America in a strategic way.</a:t>
              </a:r>
              <a:endParaRPr sz="2000">
                <a:latin typeface="+mj-lt"/>
                <a:ea typeface="+mj-ea"/>
                <a:cs typeface="+mj-cs"/>
                <a:sym typeface="Calibri"/>
              </a:endParaRPr>
            </a:p>
            <a:p>
              <a:pPr marL="457200" indent="-457200" defTabSz="801687">
                <a:lnSpc>
                  <a:spcPct val="150000"/>
                </a:lnSpc>
                <a:spcBef>
                  <a:spcPts val="400"/>
                </a:spcBef>
                <a:buClr>
                  <a:srgbClr val="990000"/>
                </a:buClr>
                <a:buSzPct val="75000"/>
                <a:buChar char="■"/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NASA organized </a:t>
              </a:r>
              <a:r>
                <a:rPr b="1"/>
                <a:t>MIT and Boeing in a Land on Mars Design Competition</a:t>
              </a:r>
              <a:endParaRPr sz="2000" b="1"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  <p:sp>
        <p:nvSpPr>
          <p:cNvPr id="5218" name="TextBox 4"/>
          <p:cNvSpPr txBox="1"/>
          <p:nvPr/>
        </p:nvSpPr>
        <p:spPr>
          <a:xfrm>
            <a:off x="1852571" y="2227302"/>
            <a:ext cx="9154160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James, R. Hansen,  Societal impact of Spaceflight,  NASA History Division, 2007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	Chapter 7, (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The TaikonauT  as Icon: the Cultural and   Political Significance of Yang Liwei,   China’s First Space Traveler</a:t>
            </a:r>
            <a:r>
              <a:t>)</a:t>
            </a:r>
          </a:p>
        </p:txBody>
      </p:sp>
      <p:pic>
        <p:nvPicPr>
          <p:cNvPr id="5219" name="Picture 5" descr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593" y="2948016"/>
            <a:ext cx="5584543" cy="3354454"/>
          </a:xfrm>
          <a:prstGeom prst="rect">
            <a:avLst/>
          </a:prstGeom>
          <a:ln w="12700">
            <a:miter lim="400000"/>
          </a:ln>
        </p:spPr>
      </p:pic>
      <p:sp>
        <p:nvSpPr>
          <p:cNvPr id="5220" name="TextBox 8"/>
          <p:cNvSpPr txBox="1"/>
          <p:nvPr/>
        </p:nvSpPr>
        <p:spPr>
          <a:xfrm>
            <a:off x="6836506" y="6427113"/>
            <a:ext cx="3704715" cy="393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000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+mj-lt"/>
                <a:ea typeface="+mj-ea"/>
                <a:cs typeface="+mj-cs"/>
                <a:sym typeface="Calibri"/>
                <a:hlinkClick r:id="rId3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3"/>
              </a:rPr>
              <a:t>Global Times: Story of China's first taikonaut's one day in space lights up internet, highlights country's space advancements</a:t>
            </a:r>
          </a:p>
        </p:txBody>
      </p:sp>
      <p:sp>
        <p:nvSpPr>
          <p:cNvPr id="5221" name="TextBox 10"/>
          <p:cNvSpPr txBox="1"/>
          <p:nvPr/>
        </p:nvSpPr>
        <p:spPr>
          <a:xfrm>
            <a:off x="1271837" y="6326213"/>
            <a:ext cx="2902548" cy="452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0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President Kennedy, von Braun and </a:t>
            </a:r>
            <a:r>
              <a:rPr>
                <a:latin typeface="+mj-lt"/>
                <a:ea typeface="+mj-ea"/>
                <a:cs typeface="+mj-cs"/>
                <a:sym typeface="Calibri"/>
              </a:rPr>
              <a:t>Dr. </a:t>
            </a:r>
            <a:r>
              <a:t>Bob Seamans（NASA’s Associate Administrator)</a:t>
            </a:r>
          </a:p>
        </p:txBody>
      </p:sp>
      <p:pic>
        <p:nvPicPr>
          <p:cNvPr id="5222" name="Group 3" descr="Group 3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999" y="2920214"/>
            <a:ext cx="4366225" cy="33544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4" name="标题 1"/>
          <p:cNvSpPr txBox="1">
            <a:spLocks noGrp="1"/>
          </p:cNvSpPr>
          <p:nvPr>
            <p:ph type="title"/>
          </p:nvPr>
        </p:nvSpPr>
        <p:spPr>
          <a:xfrm>
            <a:off x="268873" y="216091"/>
            <a:ext cx="10980002" cy="468002"/>
          </a:xfrm>
          <a:prstGeom prst="rect">
            <a:avLst/>
          </a:prstGeom>
        </p:spPr>
        <p:txBody>
          <a:bodyPr/>
          <a:lstStyle>
            <a:lvl1pPr algn="ctr" defTabSz="905255">
              <a:defRPr sz="2376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AoS: formalize the process of Decision-Making</a:t>
            </a:r>
          </a:p>
        </p:txBody>
      </p:sp>
      <p:sp>
        <p:nvSpPr>
          <p:cNvPr id="5225" name="内容占位符 2"/>
          <p:cNvSpPr txBox="1"/>
          <p:nvPr/>
        </p:nvSpPr>
        <p:spPr>
          <a:xfrm>
            <a:off x="585692" y="1097455"/>
            <a:ext cx="6390110" cy="2155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500"/>
              </a:spcBef>
              <a:buClr>
                <a:srgbClr val="990000"/>
              </a:buClr>
              <a:buSzPct val="75000"/>
              <a:buChar char="■"/>
              <a:defRPr sz="14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The Challenge to Systems Engineering：</a:t>
            </a: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Hard Decisions：Political trade offs between Inter-domain knowledge</a:t>
            </a: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Lack of Precision：Insufficient or overwhelming Model complexity</a:t>
            </a: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When to reach a decisions：Decisions are either made pre-maturely or too late</a:t>
            </a:r>
          </a:p>
        </p:txBody>
      </p:sp>
      <p:pic>
        <p:nvPicPr>
          <p:cNvPr id="522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455" y="934719"/>
            <a:ext cx="4062419" cy="5262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227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891" y="3451478"/>
            <a:ext cx="4973563" cy="3242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5228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9926" y="3660111"/>
            <a:ext cx="2178630" cy="3033519"/>
          </a:xfrm>
          <a:prstGeom prst="rect">
            <a:avLst/>
          </a:prstGeom>
          <a:ln w="25400">
            <a:solidFill>
              <a:srgbClr val="42719B"/>
            </a:solidFill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0" name="Picture 8" descr="Picture 8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95" y="1229006"/>
            <a:ext cx="3215127" cy="2203918"/>
          </a:xfrm>
          <a:prstGeom prst="rect">
            <a:avLst/>
          </a:prstGeom>
          <a:ln w="12700">
            <a:miter lim="400000"/>
          </a:ln>
        </p:spPr>
      </p:pic>
      <p:pic>
        <p:nvPicPr>
          <p:cNvPr id="5231" name="Picture 21" descr="Picture 21"/>
          <p:cNvPicPr>
            <a:picLocks noChangeAspect="1"/>
          </p:cNvPicPr>
          <p:nvPr/>
        </p:nvPicPr>
        <p:blipFill>
          <a:blip r:embed="rId4"/>
          <a:srcRect t="9742" b="7552"/>
          <a:stretch>
            <a:fillRect/>
          </a:stretch>
        </p:blipFill>
        <p:spPr>
          <a:xfrm>
            <a:off x="7687685" y="1149758"/>
            <a:ext cx="4451006" cy="2399756"/>
          </a:xfrm>
          <a:prstGeom prst="rect">
            <a:avLst/>
          </a:prstGeom>
          <a:ln w="12700">
            <a:miter lim="400000"/>
          </a:ln>
        </p:spPr>
      </p:pic>
      <p:sp>
        <p:nvSpPr>
          <p:cNvPr id="5232" name="标题 1"/>
          <p:cNvSpPr txBox="1">
            <a:spLocks noGrp="1"/>
          </p:cNvSpPr>
          <p:nvPr>
            <p:ph type="title"/>
          </p:nvPr>
        </p:nvSpPr>
        <p:spPr>
          <a:xfrm>
            <a:off x="268873" y="216091"/>
            <a:ext cx="10980002" cy="468002"/>
          </a:xfrm>
          <a:prstGeom prst="rect">
            <a:avLst/>
          </a:prstGeom>
        </p:spPr>
        <p:txBody>
          <a:bodyPr/>
          <a:lstStyle>
            <a:lvl1pPr algn="ctr" defTabSz="905255">
              <a:defRPr sz="2376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Inter-Disciplinary and Multi-Scale Decision</a:t>
            </a:r>
          </a:p>
        </p:txBody>
      </p:sp>
      <p:pic>
        <p:nvPicPr>
          <p:cNvPr id="5233" name="Picture 2" descr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7684" y="3977837"/>
            <a:ext cx="2971801" cy="2476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34" name="Picture 2" descr="Picture 2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7279" y="3977838"/>
            <a:ext cx="3223462" cy="2476501"/>
          </a:xfrm>
          <a:prstGeom prst="rect">
            <a:avLst/>
          </a:prstGeom>
          <a:ln w="12700">
            <a:miter lim="400000"/>
          </a:ln>
        </p:spPr>
      </p:pic>
      <p:sp>
        <p:nvSpPr>
          <p:cNvPr id="5235" name="TextBox 3"/>
          <p:cNvSpPr txBox="1"/>
          <p:nvPr/>
        </p:nvSpPr>
        <p:spPr>
          <a:xfrm>
            <a:off x="8306938" y="6460144"/>
            <a:ext cx="1729233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+mj-lt"/>
                <a:ea typeface="+mj-ea"/>
                <a:cs typeface="+mj-cs"/>
                <a:sym typeface="Calibri"/>
                <a:hlinkClick r:id="rId5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5"/>
              </a:rPr>
              <a:t>NASA History Site</a:t>
            </a:r>
          </a:p>
        </p:txBody>
      </p:sp>
      <p:sp>
        <p:nvSpPr>
          <p:cNvPr id="5236" name="TextBox 12"/>
          <p:cNvSpPr txBox="1"/>
          <p:nvPr/>
        </p:nvSpPr>
        <p:spPr>
          <a:xfrm>
            <a:off x="4588973" y="3295598"/>
            <a:ext cx="3018815" cy="228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000" b="1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+mj-lt"/>
                <a:ea typeface="+mj-ea"/>
                <a:cs typeface="+mj-cs"/>
                <a:sym typeface="Calibri"/>
                <a:hlinkClick r:id="rId9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9"/>
              </a:rPr>
              <a:t>President Kennedy Challenges NASA to Go to the Moon</a:t>
            </a:r>
          </a:p>
        </p:txBody>
      </p:sp>
      <p:sp>
        <p:nvSpPr>
          <p:cNvPr id="5237" name="Straight Connector 22"/>
          <p:cNvSpPr/>
          <p:nvPr/>
        </p:nvSpPr>
        <p:spPr>
          <a:xfrm>
            <a:off x="10515733" y="684091"/>
            <a:ext cx="1" cy="2446323"/>
          </a:xfrm>
          <a:prstGeom prst="line">
            <a:avLst/>
          </a:prstGeom>
          <a:ln w="63500">
            <a:solidFill>
              <a:srgbClr val="FF0000"/>
            </a:solidFill>
            <a:prstDash val="sys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38" name="Straight Arrow Connector 23"/>
          <p:cNvSpPr/>
          <p:nvPr/>
        </p:nvSpPr>
        <p:spPr>
          <a:xfrm>
            <a:off x="10062716" y="762000"/>
            <a:ext cx="453017" cy="0"/>
          </a:xfrm>
          <a:prstGeom prst="line">
            <a:avLst/>
          </a:prstGeom>
          <a:ln w="6350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39" name="内容占位符 2"/>
          <p:cNvSpPr txBox="1"/>
          <p:nvPr/>
        </p:nvSpPr>
        <p:spPr>
          <a:xfrm>
            <a:off x="7732484" y="319432"/>
            <a:ext cx="2882200" cy="472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1" tIns="45691" rIns="45691" bIns="45691">
            <a:spAutoFit/>
          </a:bodyPr>
          <a:lstStyle>
            <a:lvl1pPr defTabSz="801687">
              <a:lnSpc>
                <a:spcPct val="150000"/>
              </a:lnSpc>
              <a:spcBef>
                <a:spcPts val="400"/>
              </a:spcBef>
              <a:defRPr sz="10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Send a man to the moon and get him back on earth safely before the end of this decade!</a:t>
            </a:r>
          </a:p>
        </p:txBody>
      </p:sp>
      <p:grpSp>
        <p:nvGrpSpPr>
          <p:cNvPr id="5242" name="Right Arrow 26"/>
          <p:cNvGrpSpPr/>
          <p:nvPr/>
        </p:nvGrpSpPr>
        <p:grpSpPr>
          <a:xfrm>
            <a:off x="6947360" y="1302164"/>
            <a:ext cx="2627719" cy="2898666"/>
            <a:chOff x="0" y="0"/>
            <a:chExt cx="2627717" cy="2898664"/>
          </a:xfrm>
        </p:grpSpPr>
        <p:sp>
          <p:nvSpPr>
            <p:cNvPr id="5240" name="Arrow"/>
            <p:cNvSpPr/>
            <p:nvPr/>
          </p:nvSpPr>
          <p:spPr>
            <a:xfrm rot="3012854">
              <a:off x="-194175" y="995375"/>
              <a:ext cx="3016067" cy="90791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A5A5A5">
                <a:alpha val="50000"/>
              </a:srgbClr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241" name="Financial and Administrative Supports"/>
            <p:cNvSpPr txBox="1"/>
            <p:nvPr/>
          </p:nvSpPr>
          <p:spPr>
            <a:xfrm rot="3012854">
              <a:off x="-101240" y="1037002"/>
              <a:ext cx="2684950" cy="650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Financial and Administrative Supports</a:t>
              </a:r>
            </a:p>
          </p:txBody>
        </p:sp>
      </p:grpSp>
      <p:grpSp>
        <p:nvGrpSpPr>
          <p:cNvPr id="5245" name="Left-Right Arrow 28"/>
          <p:cNvGrpSpPr/>
          <p:nvPr/>
        </p:nvGrpSpPr>
        <p:grpSpPr>
          <a:xfrm>
            <a:off x="4760740" y="4785824"/>
            <a:ext cx="2926945" cy="952501"/>
            <a:chOff x="0" y="0"/>
            <a:chExt cx="2926944" cy="952500"/>
          </a:xfrm>
        </p:grpSpPr>
        <p:sp>
          <p:nvSpPr>
            <p:cNvPr id="5243" name="Double Arrow"/>
            <p:cNvSpPr/>
            <p:nvPr/>
          </p:nvSpPr>
          <p:spPr>
            <a:xfrm>
              <a:off x="0" y="0"/>
              <a:ext cx="2926945" cy="9525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E7E6E6">
                <a:alpha val="50000"/>
              </a:srgbClr>
            </a:solidFill>
            <a:ln w="12700" cap="flat">
              <a:solidFill>
                <a:srgbClr val="42719B"/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244" name="Inter-Departmental Negotiation and Collaboration"/>
            <p:cNvSpPr txBox="1"/>
            <p:nvPr/>
          </p:nvSpPr>
          <p:spPr>
            <a:xfrm>
              <a:off x="290194" y="11430"/>
              <a:ext cx="2346556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Inter-Departmental Negotiation and Collaboration</a:t>
              </a:r>
            </a:p>
          </p:txBody>
        </p:sp>
      </p:grpSp>
      <p:grpSp>
        <p:nvGrpSpPr>
          <p:cNvPr id="5248" name="Left Arrow 29"/>
          <p:cNvGrpSpPr/>
          <p:nvPr/>
        </p:nvGrpSpPr>
        <p:grpSpPr>
          <a:xfrm>
            <a:off x="2728878" y="1317181"/>
            <a:ext cx="2501420" cy="2883650"/>
            <a:chOff x="0" y="0"/>
            <a:chExt cx="2501418" cy="2883649"/>
          </a:xfrm>
        </p:grpSpPr>
        <p:sp>
          <p:nvSpPr>
            <p:cNvPr id="5246" name="Arrow"/>
            <p:cNvSpPr/>
            <p:nvPr/>
          </p:nvSpPr>
          <p:spPr>
            <a:xfrm rot="18461999">
              <a:off x="-240797" y="1013862"/>
              <a:ext cx="2983012" cy="855925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rgbClr val="E7E6E6">
                <a:alpha val="50000"/>
              </a:srgbClr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247" name="Technical Solutions and Implementation"/>
            <p:cNvSpPr txBox="1"/>
            <p:nvPr/>
          </p:nvSpPr>
          <p:spPr>
            <a:xfrm rot="18461999">
              <a:off x="-16309" y="1032051"/>
              <a:ext cx="2664891" cy="650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Technical Solutions and Implementation</a:t>
              </a:r>
            </a:p>
          </p:txBody>
        </p:sp>
      </p:grpSp>
      <p:pic>
        <p:nvPicPr>
          <p:cNvPr id="5249" name="Picture 4" descr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05725" y="717169"/>
            <a:ext cx="2785313" cy="2479406"/>
          </a:xfrm>
          <a:prstGeom prst="rect">
            <a:avLst/>
          </a:prstGeom>
          <a:ln w="12700">
            <a:miter lim="400000"/>
          </a:ln>
        </p:spPr>
      </p:pic>
      <p:sp>
        <p:nvSpPr>
          <p:cNvPr id="5250" name="TextBox 33"/>
          <p:cNvSpPr txBox="1"/>
          <p:nvPr/>
        </p:nvSpPr>
        <p:spPr>
          <a:xfrm>
            <a:off x="2156533" y="6454337"/>
            <a:ext cx="1729233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+mj-lt"/>
                <a:ea typeface="+mj-ea"/>
                <a:cs typeface="+mj-cs"/>
                <a:sym typeface="Calibri"/>
                <a:hlinkClick r:id="rId5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5"/>
              </a:rPr>
              <a:t>NASA History Site</a:t>
            </a:r>
          </a:p>
        </p:txBody>
      </p:sp>
      <p:sp>
        <p:nvSpPr>
          <p:cNvPr id="5251" name="内容占位符 2"/>
          <p:cNvSpPr txBox="1"/>
          <p:nvPr/>
        </p:nvSpPr>
        <p:spPr>
          <a:xfrm>
            <a:off x="9581260" y="3295598"/>
            <a:ext cx="1551209" cy="789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1" tIns="45691" rIns="45691" bIns="45691">
            <a:spAutoFit/>
          </a:bodyPr>
          <a:lstStyle>
            <a:lvl1pPr defTabSz="801687">
              <a:lnSpc>
                <a:spcPct val="150000"/>
              </a:lnSpc>
              <a:spcBef>
                <a:spcPts val="400"/>
              </a:spcBef>
              <a:defRPr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Cash Flow Schedule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" name="矩形 1"/>
          <p:cNvSpPr txBox="1"/>
          <p:nvPr/>
        </p:nvSpPr>
        <p:spPr>
          <a:xfrm>
            <a:off x="1743547" y="221743"/>
            <a:ext cx="870968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 defTabSz="914331">
              <a:defRPr sz="24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The Focus of Decision：Mission Complexity and Size of Rocket</a:t>
            </a:r>
          </a:p>
        </p:txBody>
      </p:sp>
      <p:sp>
        <p:nvSpPr>
          <p:cNvPr id="5254" name="TextBox 1"/>
          <p:cNvSpPr txBox="1"/>
          <p:nvPr/>
        </p:nvSpPr>
        <p:spPr>
          <a:xfrm>
            <a:off x="852964" y="6014508"/>
            <a:ext cx="534854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STXinwei"/>
                <a:ea typeface="STXinwei"/>
                <a:cs typeface="STXinwei"/>
                <a:sym typeface="STXinwei"/>
                <a:hlinkClick r:id="rId2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Which way to the moon? Lunar Landing Techniques</a:t>
            </a:r>
          </a:p>
        </p:txBody>
      </p:sp>
      <p:pic>
        <p:nvPicPr>
          <p:cNvPr id="5255" name="Picture 3" descr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121" y="1344892"/>
            <a:ext cx="3888841" cy="2258667"/>
          </a:xfrm>
          <a:prstGeom prst="rect">
            <a:avLst/>
          </a:prstGeom>
          <a:ln w="12700">
            <a:miter lim="400000"/>
          </a:ln>
        </p:spPr>
      </p:pic>
      <p:sp>
        <p:nvSpPr>
          <p:cNvPr id="5256" name="TextBox 4"/>
          <p:cNvSpPr txBox="1"/>
          <p:nvPr/>
        </p:nvSpPr>
        <p:spPr>
          <a:xfrm>
            <a:off x="7697181" y="978121"/>
            <a:ext cx="442421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STXinwei"/>
                <a:ea typeface="STXinwei"/>
                <a:cs typeface="STXinwei"/>
                <a:sym typeface="STXinwei"/>
                <a:hlinkClick r:id="rId3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3"/>
              </a:rPr>
              <a:t>Mechanical Structures of various Solutions</a:t>
            </a:r>
          </a:p>
        </p:txBody>
      </p:sp>
      <p:pic>
        <p:nvPicPr>
          <p:cNvPr id="5257" name="Picture 5" descr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553" y="4389959"/>
            <a:ext cx="4553123" cy="2246298"/>
          </a:xfrm>
          <a:prstGeom prst="rect">
            <a:avLst/>
          </a:prstGeom>
          <a:ln w="12700">
            <a:miter lim="400000"/>
          </a:ln>
        </p:spPr>
      </p:pic>
      <p:sp>
        <p:nvSpPr>
          <p:cNvPr id="5258" name="TextBox 12"/>
          <p:cNvSpPr txBox="1"/>
          <p:nvPr/>
        </p:nvSpPr>
        <p:spPr>
          <a:xfrm>
            <a:off x="7413449" y="3772889"/>
            <a:ext cx="472525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STXinwei"/>
                <a:ea typeface="STXinwei"/>
                <a:cs typeface="STXinwei"/>
                <a:sym typeface="STXinwei"/>
                <a:hlinkClick r:id="rId3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3"/>
              </a:rPr>
              <a:t>The sizes of Rockets given different Solutions</a:t>
            </a:r>
          </a:p>
        </p:txBody>
      </p:sp>
      <p:pic>
        <p:nvPicPr>
          <p:cNvPr id="5259" name="Picture 6" descr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881" y="3513042"/>
            <a:ext cx="2000066" cy="20000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0" name="Picture 12" descr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8780" y="1665878"/>
            <a:ext cx="628460" cy="666899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1" name="Picture 6" descr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8701" y="3513042"/>
            <a:ext cx="2000066" cy="20000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2" name="Picture 12" descr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9598" y="1665878"/>
            <a:ext cx="628460" cy="666899"/>
          </a:xfrm>
          <a:prstGeom prst="rect">
            <a:avLst/>
          </a:prstGeom>
          <a:ln w="12700">
            <a:miter lim="400000"/>
          </a:ln>
        </p:spPr>
      </p:pic>
      <p:sp>
        <p:nvSpPr>
          <p:cNvPr id="5263" name="Curved Connector 10"/>
          <p:cNvSpPr/>
          <p:nvPr/>
        </p:nvSpPr>
        <p:spPr>
          <a:xfrm flipH="1" flipV="1">
            <a:off x="2041680" y="1826942"/>
            <a:ext cx="844866" cy="2686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44" y="0"/>
                </a:moveTo>
                <a:cubicBezTo>
                  <a:pt x="2922" y="0"/>
                  <a:pt x="0" y="5277"/>
                  <a:pt x="0" y="10554"/>
                </a:cubicBezTo>
                <a:cubicBezTo>
                  <a:pt x="0" y="15831"/>
                  <a:pt x="5400" y="21108"/>
                  <a:pt x="10800" y="21108"/>
                </a:cubicBezTo>
                <a:cubicBezTo>
                  <a:pt x="16200" y="21108"/>
                  <a:pt x="21600" y="21354"/>
                  <a:pt x="21600" y="21600"/>
                </a:cubicBezTo>
              </a:path>
            </a:pathLst>
          </a:custGeom>
          <a:ln w="6350">
            <a:solidFill>
              <a:srgbClr val="5B9BD5"/>
            </a:solidFill>
            <a:prstDash val="dash"/>
            <a:miter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264" name="TextBox 17"/>
          <p:cNvSpPr txBox="1"/>
          <p:nvPr/>
        </p:nvSpPr>
        <p:spPr>
          <a:xfrm>
            <a:off x="686331" y="1174619"/>
            <a:ext cx="2267582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Direct Ascend/Descend</a:t>
            </a:r>
          </a:p>
        </p:txBody>
      </p:sp>
      <p:sp>
        <p:nvSpPr>
          <p:cNvPr id="5265" name="TextBox 27"/>
          <p:cNvSpPr txBox="1"/>
          <p:nvPr/>
        </p:nvSpPr>
        <p:spPr>
          <a:xfrm>
            <a:off x="3807498" y="1174619"/>
            <a:ext cx="2318258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Lunar Orbit Rendezvous</a:t>
            </a:r>
          </a:p>
        </p:txBody>
      </p:sp>
      <p:sp>
        <p:nvSpPr>
          <p:cNvPr id="5266" name="Oval 18"/>
          <p:cNvSpPr/>
          <p:nvPr/>
        </p:nvSpPr>
        <p:spPr>
          <a:xfrm>
            <a:off x="4421325" y="1527599"/>
            <a:ext cx="977133" cy="982843"/>
          </a:xfrm>
          <a:prstGeom prst="ellipse">
            <a:avLst/>
          </a:prstGeom>
          <a:ln w="12700">
            <a:solidFill>
              <a:srgbClr val="42719B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267" name="Curved Connector 29"/>
          <p:cNvSpPr/>
          <p:nvPr/>
        </p:nvSpPr>
        <p:spPr>
          <a:xfrm rot="16200000" flipV="1">
            <a:off x="4434342" y="2983135"/>
            <a:ext cx="2328542" cy="400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0800" y="0"/>
                  <a:pt x="21600" y="10800"/>
                  <a:pt x="21600" y="21600"/>
                </a:cubicBezTo>
              </a:path>
            </a:pathLst>
          </a:custGeom>
          <a:ln w="6350">
            <a:solidFill>
              <a:srgbClr val="5B9BD5"/>
            </a:solidFill>
            <a:prstDash val="dash"/>
            <a:miter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封面页_图片版 ">
  <a:themeElements>
    <a:clrScheme name="封面页_图片版 ">
      <a:dk1>
        <a:srgbClr val="1D1D1A"/>
      </a:dk1>
      <a:lt1>
        <a:srgbClr val="03031D"/>
      </a:lt1>
      <a:dk2>
        <a:srgbClr val="A7A7A7"/>
      </a:dk2>
      <a:lt2>
        <a:srgbClr val="535353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0000FF"/>
      </a:hlink>
      <a:folHlink>
        <a:srgbClr val="FF00FF"/>
      </a:folHlink>
    </a:clrScheme>
    <a:fontScheme name="封面页_图片版 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封面页_图片版 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66666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7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1D1D1A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7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1D1D1A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封面页_图片版 ">
  <a:themeElements>
    <a:clrScheme name="封面页_图片版 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0000FF"/>
      </a:hlink>
      <a:folHlink>
        <a:srgbClr val="FF00FF"/>
      </a:folHlink>
    </a:clrScheme>
    <a:fontScheme name="封面页_图片版 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封面页_图片版 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66666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7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1D1D1A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7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1D1D1A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</TotalTime>
  <Words>3878</Words>
  <Application>Microsoft Macintosh PowerPoint</Application>
  <PresentationFormat>Widescreen</PresentationFormat>
  <Paragraphs>664</Paragraphs>
  <Slides>41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61" baseType="lpstr">
      <vt:lpstr>FrutigerNext LT Bold</vt:lpstr>
      <vt:lpstr>FrutigerNext LT Light</vt:lpstr>
      <vt:lpstr>FrutigerNext LT Medium</vt:lpstr>
      <vt:lpstr>FrutigerNext LT Regular</vt:lpstr>
      <vt:lpstr>Microsoft YaHei</vt:lpstr>
      <vt:lpstr>Microsoft YaHei</vt:lpstr>
      <vt:lpstr>MS PGothic</vt:lpstr>
      <vt:lpstr>黑体</vt:lpstr>
      <vt:lpstr>SimSun</vt:lpstr>
      <vt:lpstr>华文细黑</vt:lpstr>
      <vt:lpstr>STXinwei</vt:lpstr>
      <vt:lpstr>Academy Engraved LET Plain:1.0</vt:lpstr>
      <vt:lpstr>Arial</vt:lpstr>
      <vt:lpstr>Calibri</vt:lpstr>
      <vt:lpstr>Calibri Light</vt:lpstr>
      <vt:lpstr>Cambria Math</vt:lpstr>
      <vt:lpstr>Helvetica</vt:lpstr>
      <vt:lpstr>Lato</vt:lpstr>
      <vt:lpstr>Times New Roman</vt:lpstr>
      <vt:lpstr>封面页_图片版 </vt:lpstr>
      <vt:lpstr>PowerPoint Presentation</vt:lpstr>
      <vt:lpstr>PowerPoint Presentation</vt:lpstr>
      <vt:lpstr>System Design requires knowledge that are Inter-Disciplinary、Multi-Scale in nature</vt:lpstr>
      <vt:lpstr>Decision Support Mechanisms are scattered across many models of computation</vt:lpstr>
      <vt:lpstr>The Curse on the Tower of Babel（Reaching the Heaven）： A People that lost a common language for the construction of complex systems</vt:lpstr>
      <vt:lpstr>The Historical Context of Algebra of System (AoS)</vt:lpstr>
      <vt:lpstr>AoS: formalize the process of Decision-Making</vt:lpstr>
      <vt:lpstr>Inter-Disciplinary and Multi-Scale Decision</vt:lpstr>
      <vt:lpstr>PowerPoint Presentation</vt:lpstr>
      <vt:lpstr>PowerPoint Presentation</vt:lpstr>
      <vt:lpstr>PowerPoint Presentation</vt:lpstr>
      <vt:lpstr>What is Algebra？What are Systems？</vt:lpstr>
      <vt:lpstr>Methodology：Apply algebraic principle to ensure closure in data content</vt:lpstr>
      <vt:lpstr>PowerPoint Presentation</vt:lpstr>
      <vt:lpstr>Functional and Arithmetic calculation can be carried out in chasing the arrows</vt:lpstr>
      <vt:lpstr>PowerPoint Presentation</vt:lpstr>
      <vt:lpstr>“Named” Property Domain Specification： the textual representation of rewrite rules</vt:lpstr>
      <vt:lpstr>Compute Arithmetic Expressions using Arrows (Directed Relations)</vt:lpstr>
      <vt:lpstr>The Implementation of a system solution generator（in year 2004）</vt:lpstr>
      <vt:lpstr>(Live software demo)</vt:lpstr>
      <vt:lpstr>The Semantics of Key Value Pairs is a Declarative Language   (XML/JSON/YAML)</vt:lpstr>
      <vt:lpstr>Algebraic Closure of Model Space</vt:lpstr>
      <vt:lpstr>The THREE Necessary and Sufficient Conditions of Decision Making (The Main Thesis of Abstract Interpretation)</vt:lpstr>
      <vt:lpstr>All Data Types can be represented by Partially Ordered Set (POSet)</vt:lpstr>
      <vt:lpstr>The Influential Regions of Present Data can be bounded in Lattices</vt:lpstr>
      <vt:lpstr>The Closure Property of POSet/Lattice as a Language with Universal Expressiveness</vt:lpstr>
      <vt:lpstr>Formal Systems Design Methods and Tools</vt:lpstr>
      <vt:lpstr>Formal Representation of System Correctness</vt:lpstr>
      <vt:lpstr>System Modeling in an Iterative Search Process in the Solution Space （fixed point semantic formalize model interpolation）</vt:lpstr>
      <vt:lpstr>All Domains of Decision Problems can be converted into POSet</vt:lpstr>
      <vt:lpstr>AoS and DevOps</vt:lpstr>
      <vt:lpstr>From Logic Model to Programmable Web Page Interfaces</vt:lpstr>
      <vt:lpstr>The Over Arching Process of running Projects in AoS</vt:lpstr>
      <vt:lpstr>PowerPoint Presentation</vt:lpstr>
      <vt:lpstr>PowerPoint Presentation</vt:lpstr>
      <vt:lpstr>Representable Functor：A mathematical instrument to set up Namespaces wikipedia: Representable Functor</vt:lpstr>
      <vt:lpstr>Contributions of AoS （Algebraically represent and reason about decisions across local and global system concerns）</vt:lpstr>
      <vt:lpstr>Governing System Complexity must surpass the three-entangled Requirements</vt:lpstr>
      <vt:lpstr>Next Step： Incorporate AoS into PKC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55</cp:revision>
  <dcterms:modified xsi:type="dcterms:W3CDTF">2021-11-17T12:20:33Z</dcterms:modified>
</cp:coreProperties>
</file>